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3" r:id="rId1"/>
    <p:sldMasterId id="2147483777" r:id="rId2"/>
  </p:sldMasterIdLst>
  <p:notesMasterIdLst>
    <p:notesMasterId r:id="rId63"/>
  </p:notesMasterIdLst>
  <p:sldIdLst>
    <p:sldId id="264" r:id="rId3"/>
    <p:sldId id="265" r:id="rId4"/>
    <p:sldId id="298" r:id="rId5"/>
    <p:sldId id="270" r:id="rId6"/>
    <p:sldId id="271" r:id="rId7"/>
    <p:sldId id="300" r:id="rId8"/>
    <p:sldId id="330" r:id="rId9"/>
    <p:sldId id="292" r:id="rId10"/>
    <p:sldId id="323" r:id="rId11"/>
    <p:sldId id="301" r:id="rId12"/>
    <p:sldId id="302" r:id="rId13"/>
    <p:sldId id="303" r:id="rId14"/>
    <p:sldId id="304" r:id="rId15"/>
    <p:sldId id="305" r:id="rId16"/>
    <p:sldId id="306" r:id="rId17"/>
    <p:sldId id="314" r:id="rId18"/>
    <p:sldId id="315" r:id="rId19"/>
    <p:sldId id="316" r:id="rId20"/>
    <p:sldId id="317" r:id="rId21"/>
    <p:sldId id="318" r:id="rId22"/>
    <p:sldId id="319" r:id="rId23"/>
    <p:sldId id="320" r:id="rId24"/>
    <p:sldId id="321" r:id="rId25"/>
    <p:sldId id="322" r:id="rId26"/>
    <p:sldId id="329" r:id="rId27"/>
    <p:sldId id="328" r:id="rId28"/>
    <p:sldId id="324" r:id="rId29"/>
    <p:sldId id="273" r:id="rId30"/>
    <p:sldId id="291" r:id="rId31"/>
    <p:sldId id="278" r:id="rId32"/>
    <p:sldId id="294" r:id="rId33"/>
    <p:sldId id="295" r:id="rId34"/>
    <p:sldId id="280" r:id="rId35"/>
    <p:sldId id="281" r:id="rId36"/>
    <p:sldId id="289" r:id="rId37"/>
    <p:sldId id="282" r:id="rId38"/>
    <p:sldId id="284" r:id="rId39"/>
    <p:sldId id="259" r:id="rId40"/>
    <p:sldId id="299" r:id="rId41"/>
    <p:sldId id="261" r:id="rId42"/>
    <p:sldId id="307" r:id="rId43"/>
    <p:sldId id="308" r:id="rId44"/>
    <p:sldId id="309" r:id="rId45"/>
    <p:sldId id="310" r:id="rId46"/>
    <p:sldId id="311" r:id="rId47"/>
    <p:sldId id="312" r:id="rId48"/>
    <p:sldId id="313" r:id="rId49"/>
    <p:sldId id="262" r:id="rId50"/>
    <p:sldId id="266" r:id="rId51"/>
    <p:sldId id="267" r:id="rId52"/>
    <p:sldId id="293" r:id="rId53"/>
    <p:sldId id="268" r:id="rId54"/>
    <p:sldId id="290" r:id="rId55"/>
    <p:sldId id="325" r:id="rId56"/>
    <p:sldId id="327" r:id="rId57"/>
    <p:sldId id="288" r:id="rId58"/>
    <p:sldId id="286" r:id="rId59"/>
    <p:sldId id="287" r:id="rId60"/>
    <p:sldId id="296" r:id="rId61"/>
    <p:sldId id="285" r:id="rId62"/>
  </p:sldIdLst>
  <p:sldSz cx="9144000" cy="5143500" type="screen16x9"/>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J" initials="Mj"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B1F8F"/>
    <a:srgbClr val="A12B2F"/>
    <a:srgbClr val="007836"/>
    <a:srgbClr val="ECAA00"/>
    <a:srgbClr val="76777B"/>
    <a:srgbClr val="00609C"/>
    <a:srgbClr val="ECAC00"/>
    <a:srgbClr val="00A19C"/>
    <a:srgbClr val="0082C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3511" autoAdjust="0"/>
  </p:normalViewPr>
  <p:slideViewPr>
    <p:cSldViewPr snapToGrid="0" showGuides="1">
      <p:cViewPr varScale="1">
        <p:scale>
          <a:sx n="99" d="100"/>
          <a:sy n="99" d="100"/>
        </p:scale>
        <p:origin x="-128" y="-52"/>
      </p:cViewPr>
      <p:guideLst>
        <p:guide orient="horz" pos="271"/>
        <p:guide orient="horz" pos="3092"/>
        <p:guide orient="horz" pos="517"/>
        <p:guide orient="horz" pos="895"/>
        <p:guide orient="horz" pos="2387"/>
        <p:guide pos="5565"/>
        <p:guide pos="317"/>
        <p:guide pos="151"/>
      </p:guideLst>
    </p:cSldViewPr>
  </p:slid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commentAuthors" Target="commentAuthor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s>
</file>

<file path=ppt/media/image1.png>
</file>

<file path=ppt/media/image10.png>
</file>

<file path=ppt/media/image11.tiff>
</file>

<file path=ppt/media/image12.png>
</file>

<file path=ppt/media/image13.png>
</file>

<file path=ppt/media/image14.png>
</file>

<file path=ppt/media/image15.png>
</file>

<file path=ppt/media/image16.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gif>
</file>

<file path=ppt/media/image26.jpe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8080A489-9093-C54A-B1C3-374F661A0010}" type="datetimeFigureOut">
              <a:rPr lang="en-US" smtClean="0"/>
              <a:t>2/6/2018</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3EAA7A1A-8011-3A42-91B8-EE1BD44E4455}" type="slidenum">
              <a:rPr lang="en-US" smtClean="0"/>
              <a:t>‹#›</a:t>
            </a:fld>
            <a:endParaRPr lang="en-US"/>
          </a:p>
        </p:txBody>
      </p:sp>
    </p:spTree>
    <p:extLst>
      <p:ext uri="{BB962C8B-B14F-4D97-AF65-F5344CB8AC3E}">
        <p14:creationId xmlns:p14="http://schemas.microsoft.com/office/powerpoint/2010/main" val="192069106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pic>
        <p:nvPicPr>
          <p:cNvPr id="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9754" y="4562475"/>
            <a:ext cx="1540844" cy="555086"/>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3" name="Text Placeholder 2"/>
          <p:cNvSpPr>
            <a:spLocks noGrp="1"/>
          </p:cNvSpPr>
          <p:nvPr>
            <p:ph type="body" sz="quarter" idx="10" hasCustomPrompt="1"/>
          </p:nvPr>
        </p:nvSpPr>
        <p:spPr>
          <a:xfrm>
            <a:off x="0"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dirty="0" smtClean="0"/>
              <a:t>Type in SECTION BREAK TITLE</a:t>
            </a:r>
          </a:p>
        </p:txBody>
      </p:sp>
    </p:spTree>
    <p:extLst>
      <p:ext uri="{BB962C8B-B14F-4D97-AF65-F5344CB8AC3E}">
        <p14:creationId xmlns:p14="http://schemas.microsoft.com/office/powerpoint/2010/main" val="18618193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LRG IMAGES - top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4" name="Text Placeholder 3"/>
          <p:cNvSpPr>
            <a:spLocks noGrp="1"/>
          </p:cNvSpPr>
          <p:nvPr>
            <p:ph type="body" sz="quarter" idx="13"/>
          </p:nvPr>
        </p:nvSpPr>
        <p:spPr>
          <a:xfrm>
            <a:off x="488732" y="4106864"/>
            <a:ext cx="4114800" cy="686876"/>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p:txBody>
      </p:sp>
      <p:sp>
        <p:nvSpPr>
          <p:cNvPr id="15" name="Text Placeholder 3"/>
          <p:cNvSpPr>
            <a:spLocks noGrp="1"/>
          </p:cNvSpPr>
          <p:nvPr>
            <p:ph type="body" sz="quarter" idx="14"/>
          </p:nvPr>
        </p:nvSpPr>
        <p:spPr>
          <a:xfrm>
            <a:off x="4716216" y="4106864"/>
            <a:ext cx="4097585" cy="686876"/>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p:txBody>
      </p:sp>
      <p:sp>
        <p:nvSpPr>
          <p:cNvPr id="9" name="Picture Placeholder 4"/>
          <p:cNvSpPr>
            <a:spLocks noGrp="1"/>
          </p:cNvSpPr>
          <p:nvPr>
            <p:ph type="pic" sz="quarter" idx="15" hasCustomPrompt="1"/>
          </p:nvPr>
        </p:nvSpPr>
        <p:spPr>
          <a:xfrm>
            <a:off x="495679" y="1420813"/>
            <a:ext cx="4023360" cy="268605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709050" y="1420813"/>
            <a:ext cx="4023360" cy="268605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Large IMAGES w/bullets </a:t>
            </a:r>
            <a:br>
              <a:rPr lang="en-US" dirty="0" smtClean="0"/>
            </a:br>
            <a:r>
              <a:rPr lang="en-US" dirty="0" smtClean="0"/>
              <a:t>Headline in </a:t>
            </a:r>
            <a:r>
              <a:rPr lang="en-US" dirty="0" err="1" smtClean="0"/>
              <a:t>arial</a:t>
            </a:r>
            <a:r>
              <a:rPr lang="en-US" dirty="0" smtClean="0"/>
              <a:t> and all caps</a:t>
            </a:r>
            <a:endParaRPr lang="en-US" dirty="0"/>
          </a:p>
        </p:txBody>
      </p:sp>
      <p:sp>
        <p:nvSpPr>
          <p:cNvPr id="10" name="TextBox 9"/>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11" name="Text Placeholder 5"/>
          <p:cNvSpPr>
            <a:spLocks noGrp="1"/>
          </p:cNvSpPr>
          <p:nvPr>
            <p:ph type="body" sz="quarter" idx="12" hasCustomPrompt="1"/>
          </p:nvPr>
        </p:nvSpPr>
        <p:spPr>
          <a:xfrm>
            <a:off x="457201" y="100991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Tree>
    <p:extLst>
      <p:ext uri="{BB962C8B-B14F-4D97-AF65-F5344CB8AC3E}">
        <p14:creationId xmlns:p14="http://schemas.microsoft.com/office/powerpoint/2010/main" val="34604716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S/caption - TWO images">
    <p:spTree>
      <p:nvGrpSpPr>
        <p:cNvPr id="1" name=""/>
        <p:cNvGrpSpPr/>
        <p:nvPr/>
      </p:nvGrpSpPr>
      <p:grpSpPr>
        <a:xfrm>
          <a:off x="0" y="0"/>
          <a:ext cx="0" cy="0"/>
          <a:chOff x="0" y="0"/>
          <a:chExt cx="0" cy="0"/>
        </a:xfrm>
      </p:grpSpPr>
      <p:sp>
        <p:nvSpPr>
          <p:cNvPr id="9" name="Picture Placeholder 4"/>
          <p:cNvSpPr>
            <a:spLocks noGrp="1" noChangeAspect="1"/>
          </p:cNvSpPr>
          <p:nvPr>
            <p:ph type="pic" sz="quarter" idx="15" hasCustomPrompt="1"/>
          </p:nvPr>
        </p:nvSpPr>
        <p:spPr>
          <a:xfrm>
            <a:off x="676630" y="1417046"/>
            <a:ext cx="3790374" cy="280811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0" name="Text Placeholder 5"/>
          <p:cNvSpPr>
            <a:spLocks noGrp="1"/>
          </p:cNvSpPr>
          <p:nvPr>
            <p:ph type="body" sz="quarter" idx="17" hasCustomPrompt="1"/>
          </p:nvPr>
        </p:nvSpPr>
        <p:spPr>
          <a:xfrm>
            <a:off x="676630" y="4256434"/>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 </a:t>
            </a:r>
          </a:p>
          <a:p>
            <a:r>
              <a:rPr lang="en-US" dirty="0" smtClean="0"/>
              <a:t>Image Caption </a:t>
            </a:r>
          </a:p>
          <a:p>
            <a:r>
              <a:rPr lang="en-US" dirty="0" smtClean="0"/>
              <a:t> </a:t>
            </a:r>
            <a:endParaRPr lang="en-US" dirty="0"/>
          </a:p>
        </p:txBody>
      </p:sp>
      <p:sp>
        <p:nvSpPr>
          <p:cNvPr id="2" name="Title 1"/>
          <p:cNvSpPr>
            <a:spLocks noGrp="1"/>
          </p:cNvSpPr>
          <p:nvPr>
            <p:ph type="title" hasCustomPrompt="1"/>
          </p:nvPr>
        </p:nvSpPr>
        <p:spPr/>
        <p:txBody>
          <a:bodyPr/>
          <a:lstStyle>
            <a:lvl1pPr>
              <a:defRPr/>
            </a:lvl1pPr>
          </a:lstStyle>
          <a:p>
            <a:r>
              <a:rPr lang="en-US" dirty="0" smtClean="0"/>
              <a:t>TWO IMAGES with captions</a:t>
            </a:r>
            <a:br>
              <a:rPr lang="en-US" dirty="0" smtClean="0"/>
            </a:br>
            <a:r>
              <a:rPr lang="en-US" dirty="0" smtClean="0"/>
              <a:t>Headline in </a:t>
            </a:r>
            <a:r>
              <a:rPr lang="en-US" dirty="0" err="1" smtClean="0"/>
              <a:t>arial</a:t>
            </a:r>
            <a:r>
              <a:rPr lang="en-US" dirty="0" smtClean="0"/>
              <a:t> and all caps</a:t>
            </a:r>
            <a:endParaRPr lang="en-US" dirty="0"/>
          </a:p>
        </p:txBody>
      </p:sp>
      <p:sp>
        <p:nvSpPr>
          <p:cNvPr id="4" name="Slide Number Placeholder 3"/>
          <p:cNvSpPr>
            <a:spLocks noGrp="1"/>
          </p:cNvSpPr>
          <p:nvPr>
            <p:ph type="sldNum" sz="quarter" idx="19"/>
          </p:nvPr>
        </p:nvSpPr>
        <p:spPr/>
        <p:txBody>
          <a:bodyPr/>
          <a:lstStyle/>
          <a:p>
            <a:fld id="{AEFAAC5A-9C4F-4278-920D-DF2BAB595749}" type="slidenum">
              <a:rPr lang="en-US" smtClean="0"/>
              <a:pPr/>
              <a:t>‹#›</a:t>
            </a:fld>
            <a:endParaRPr lang="en-US" dirty="0"/>
          </a:p>
        </p:txBody>
      </p:sp>
      <p:sp>
        <p:nvSpPr>
          <p:cNvPr id="14" name="Text Placeholder 5"/>
          <p:cNvSpPr>
            <a:spLocks noGrp="1"/>
          </p:cNvSpPr>
          <p:nvPr>
            <p:ph type="body" sz="quarter" idx="12" hasCustomPrompt="1"/>
          </p:nvPr>
        </p:nvSpPr>
        <p:spPr>
          <a:xfrm>
            <a:off x="457201" y="100991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6" name="Picture Placeholder 4"/>
          <p:cNvSpPr>
            <a:spLocks noGrp="1" noChangeAspect="1"/>
          </p:cNvSpPr>
          <p:nvPr>
            <p:ph type="pic" sz="quarter" idx="21" hasCustomPrompt="1"/>
          </p:nvPr>
        </p:nvSpPr>
        <p:spPr>
          <a:xfrm>
            <a:off x="4765130" y="1416462"/>
            <a:ext cx="3790374" cy="280811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7" name="Text Placeholder 5"/>
          <p:cNvSpPr>
            <a:spLocks noGrp="1"/>
          </p:cNvSpPr>
          <p:nvPr>
            <p:ph type="body" sz="quarter" idx="22" hasCustomPrompt="1"/>
          </p:nvPr>
        </p:nvSpPr>
        <p:spPr>
          <a:xfrm>
            <a:off x="4765130" y="4255850"/>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 </a:t>
            </a:r>
          </a:p>
          <a:p>
            <a:r>
              <a:rPr lang="en-US" dirty="0" smtClean="0"/>
              <a:t>Image Caption </a:t>
            </a:r>
          </a:p>
          <a:p>
            <a:r>
              <a:rPr lang="en-US" dirty="0" smtClean="0"/>
              <a:t> </a:t>
            </a:r>
            <a:endParaRPr lang="en-US" dirty="0"/>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2817194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IMAGES">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19437"/>
            <a:ext cx="8372901" cy="364070"/>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95879" y="2854960"/>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15" name="Text Placeholder 3"/>
          <p:cNvSpPr>
            <a:spLocks noGrp="1"/>
          </p:cNvSpPr>
          <p:nvPr>
            <p:ph type="body" sz="quarter" idx="14"/>
          </p:nvPr>
        </p:nvSpPr>
        <p:spPr>
          <a:xfrm>
            <a:off x="3381086" y="2854960"/>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9" name="Picture Placeholder 4"/>
          <p:cNvSpPr>
            <a:spLocks noGrp="1" noChangeAspect="1"/>
          </p:cNvSpPr>
          <p:nvPr>
            <p:ph type="pic" sz="quarter" idx="15" hasCustomPrompt="1"/>
          </p:nvPr>
        </p:nvSpPr>
        <p:spPr>
          <a:xfrm>
            <a:off x="503079" y="1415695"/>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noChangeAspect="1"/>
          </p:cNvSpPr>
          <p:nvPr>
            <p:ph type="pic" sz="quarter" idx="16" hasCustomPrompt="1"/>
          </p:nvPr>
        </p:nvSpPr>
        <p:spPr>
          <a:xfrm>
            <a:off x="3388286" y="1415695"/>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7" name="Text Placeholder 3"/>
          <p:cNvSpPr>
            <a:spLocks noGrp="1"/>
          </p:cNvSpPr>
          <p:nvPr>
            <p:ph type="body" sz="quarter" idx="19"/>
          </p:nvPr>
        </p:nvSpPr>
        <p:spPr>
          <a:xfrm>
            <a:off x="6261696" y="2856834"/>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18" name="Picture Placeholder 4"/>
          <p:cNvSpPr>
            <a:spLocks noGrp="1" noChangeAspect="1"/>
          </p:cNvSpPr>
          <p:nvPr>
            <p:ph type="pic" sz="quarter" idx="20" hasCustomPrompt="1"/>
          </p:nvPr>
        </p:nvSpPr>
        <p:spPr>
          <a:xfrm>
            <a:off x="6268896" y="1417569"/>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a:lvl1pPr>
          </a:lstStyle>
          <a:p>
            <a:r>
              <a:rPr lang="en-US" dirty="0" smtClean="0"/>
              <a:t>THREE IMAGES – HORIZONTAL</a:t>
            </a:r>
            <a:br>
              <a:rPr lang="en-US" dirty="0" smtClean="0"/>
            </a:br>
            <a:r>
              <a:rPr lang="en-US" dirty="0" smtClean="0"/>
              <a:t>Headline in </a:t>
            </a:r>
            <a:r>
              <a:rPr lang="en-US" dirty="0" err="1" smtClean="0"/>
              <a:t>arial</a:t>
            </a:r>
            <a:r>
              <a:rPr lang="en-US" dirty="0" smtClean="0"/>
              <a:t> and all caps</a:t>
            </a:r>
            <a:endParaRPr lang="en-US" dirty="0"/>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4174887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S/captions/bullets - FOUR Images">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7" y="1418980"/>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2453235" y="1418980"/>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4688341" y="1418980"/>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noChangeAspect="1"/>
          </p:cNvSpPr>
          <p:nvPr>
            <p:ph type="pic" sz="quarter" idx="17" hasCustomPrompt="1"/>
          </p:nvPr>
        </p:nvSpPr>
        <p:spPr>
          <a:xfrm>
            <a:off x="6906022" y="1418980"/>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672521"/>
            <a:ext cx="8434552" cy="1086330"/>
          </a:xfrm>
          <a:noFill/>
        </p:spPr>
        <p:txBody>
          <a:bodyPr lIns="0" tIns="91440"/>
          <a:lstStyle>
            <a:lvl1pPr>
              <a:defRPr sz="2000">
                <a:solidFill>
                  <a:srgbClr val="000000"/>
                </a:solidFill>
              </a:defRPr>
            </a:lvl1pPr>
            <a:lvl2pPr>
              <a:defRPr sz="2000">
                <a:solidFill>
                  <a:srgbClr val="000000"/>
                </a:solidFill>
              </a:defRPr>
            </a:lvl2pPr>
            <a:lvl3pPr>
              <a:defRPr sz="2000">
                <a:solidFill>
                  <a:srgbClr val="000000"/>
                </a:solidFill>
              </a:defRPr>
            </a:lvl3pPr>
            <a:lvl4pPr>
              <a:defRPr sz="2000">
                <a:solidFill>
                  <a:srgbClr val="000000"/>
                </a:solidFill>
              </a:defRPr>
            </a:lvl4pPr>
            <a:lvl5pPr>
              <a:defRPr sz="2000">
                <a:solidFill>
                  <a:srgbClr val="000000"/>
                </a:solidFill>
              </a:defRPr>
            </a:lvl5pPr>
          </a:lstStyle>
          <a:p>
            <a:pPr lvl="0"/>
            <a:r>
              <a:rPr lang="en-US" smtClean="0"/>
              <a:t>Click to edit Master text styles</a:t>
            </a:r>
          </a:p>
          <a:p>
            <a:pPr lvl="1"/>
            <a:r>
              <a:rPr lang="en-US" smtClean="0"/>
              <a:t>Second level</a:t>
            </a:r>
          </a:p>
        </p:txBody>
      </p:sp>
      <p:sp>
        <p:nvSpPr>
          <p:cNvPr id="3" name="Title 2"/>
          <p:cNvSpPr>
            <a:spLocks noGrp="1"/>
          </p:cNvSpPr>
          <p:nvPr>
            <p:ph type="title" hasCustomPrompt="1"/>
          </p:nvPr>
        </p:nvSpPr>
        <p:spPr/>
        <p:txBody>
          <a:bodyPr/>
          <a:lstStyle>
            <a:lvl1pPr algn="l" defTabSz="457200" rtl="0" eaLnBrk="1" latinLnBrk="0" hangingPunct="1">
              <a:lnSpc>
                <a:spcPct val="95000"/>
              </a:lnSpc>
              <a:spcBef>
                <a:spcPct val="0"/>
              </a:spcBef>
              <a:buNone/>
              <a:defRPr lang="en-US" sz="2800" b="1" i="0" kern="1200" cap="all" baseline="0" dirty="0">
                <a:solidFill>
                  <a:schemeClr val="tx1">
                    <a:lumMod val="50000"/>
                  </a:schemeClr>
                </a:solidFill>
                <a:latin typeface="+mj-lt"/>
                <a:ea typeface="+mj-ea"/>
                <a:cs typeface="+mj-cs"/>
              </a:defRPr>
            </a:lvl1pPr>
          </a:lstStyle>
          <a:p>
            <a:r>
              <a:rPr lang="en-US" dirty="0" smtClean="0"/>
              <a:t>four images, captions and bullets</a:t>
            </a:r>
            <a:br>
              <a:rPr lang="en-US" dirty="0" smtClean="0"/>
            </a:br>
            <a:r>
              <a:rPr lang="en-US" dirty="0" smtClean="0"/>
              <a:t>Headline is </a:t>
            </a:r>
            <a:r>
              <a:rPr lang="en-US" dirty="0" err="1" smtClean="0"/>
              <a:t>arial</a:t>
            </a:r>
            <a:r>
              <a:rPr lang="en-US" dirty="0" smtClean="0"/>
              <a:t> in all caps</a:t>
            </a:r>
            <a:endParaRPr lang="en-US" dirty="0"/>
          </a:p>
        </p:txBody>
      </p:sp>
      <p:sp>
        <p:nvSpPr>
          <p:cNvPr id="4" name="Text Placeholder 3"/>
          <p:cNvSpPr>
            <a:spLocks noGrp="1"/>
          </p:cNvSpPr>
          <p:nvPr>
            <p:ph type="body" sz="quarter" idx="18" hasCustomPrompt="1"/>
          </p:nvPr>
        </p:nvSpPr>
        <p:spPr>
          <a:xfrm>
            <a:off x="218128" y="3127171"/>
            <a:ext cx="2238469" cy="358378"/>
          </a:xfrm>
          <a:noFill/>
        </p:spPr>
        <p:txBody>
          <a:bodyPr lIns="91440" rIns="91440"/>
          <a:lstStyle>
            <a:lvl1pPr marL="0" indent="0">
              <a:lnSpc>
                <a:spcPct val="95000"/>
              </a:lnSpc>
              <a:buNone/>
              <a:defRPr sz="1200" b="0" baseline="0">
                <a:solidFill>
                  <a:srgbClr val="000000"/>
                </a:solidFill>
              </a:defRPr>
            </a:lvl1pPr>
          </a:lstStyle>
          <a:p>
            <a:pPr lvl="0"/>
            <a:r>
              <a:rPr lang="en-US" dirty="0" smtClean="0"/>
              <a:t>Image caption Image caption Image caption Image caption Image</a:t>
            </a:r>
            <a:endParaRPr lang="en-US" dirty="0"/>
          </a:p>
        </p:txBody>
      </p:sp>
      <p:sp>
        <p:nvSpPr>
          <p:cNvPr id="16" name="Text Placeholder 3"/>
          <p:cNvSpPr>
            <a:spLocks noGrp="1"/>
          </p:cNvSpPr>
          <p:nvPr>
            <p:ph type="body" sz="quarter" idx="19" hasCustomPrompt="1"/>
          </p:nvPr>
        </p:nvSpPr>
        <p:spPr>
          <a:xfrm>
            <a:off x="2442595" y="3127171"/>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7" name="Text Placeholder 3"/>
          <p:cNvSpPr>
            <a:spLocks noGrp="1"/>
          </p:cNvSpPr>
          <p:nvPr>
            <p:ph type="body" sz="quarter" idx="20" hasCustomPrompt="1"/>
          </p:nvPr>
        </p:nvSpPr>
        <p:spPr>
          <a:xfrm>
            <a:off x="4681064" y="3127171"/>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8" name="Text Placeholder 3"/>
          <p:cNvSpPr>
            <a:spLocks noGrp="1"/>
          </p:cNvSpPr>
          <p:nvPr>
            <p:ph type="body" sz="quarter" idx="21" hasCustomPrompt="1"/>
          </p:nvPr>
        </p:nvSpPr>
        <p:spPr>
          <a:xfrm>
            <a:off x="6905532" y="3127171"/>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7" name="Slide Number Placeholder 6"/>
          <p:cNvSpPr>
            <a:spLocks noGrp="1"/>
          </p:cNvSpPr>
          <p:nvPr>
            <p:ph type="sldNum" sz="quarter" idx="24"/>
          </p:nvPr>
        </p:nvSpPr>
        <p:spPr/>
        <p:txBody>
          <a:bodyPr/>
          <a:lstStyle/>
          <a:p>
            <a:fld id="{AEFAAC5A-9C4F-4278-920D-DF2BAB595749}" type="slidenum">
              <a:rPr lang="en-US" smtClean="0"/>
              <a:pPr/>
              <a:t>‹#›</a:t>
            </a:fld>
            <a:endParaRPr lang="en-US" dirty="0"/>
          </a:p>
        </p:txBody>
      </p:sp>
      <p:sp>
        <p:nvSpPr>
          <p:cNvPr id="19" name="Text Placeholder 5"/>
          <p:cNvSpPr>
            <a:spLocks noGrp="1"/>
          </p:cNvSpPr>
          <p:nvPr>
            <p:ph type="body" sz="quarter" idx="12" hasCustomPrompt="1"/>
          </p:nvPr>
        </p:nvSpPr>
        <p:spPr>
          <a:xfrm>
            <a:off x="457201" y="1019437"/>
            <a:ext cx="8372901" cy="374786"/>
          </a:xfrm>
          <a:ln>
            <a:noFill/>
          </a:ln>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Tree>
    <p:extLst>
      <p:ext uri="{BB962C8B-B14F-4D97-AF65-F5344CB8AC3E}">
        <p14:creationId xmlns:p14="http://schemas.microsoft.com/office/powerpoint/2010/main" val="2014219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S/caption - FOUR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four IMAGES with captions</a:t>
            </a:r>
            <a:br>
              <a:rPr lang="en-US" dirty="0" smtClean="0"/>
            </a:br>
            <a:r>
              <a:rPr lang="en-US" dirty="0" smtClean="0"/>
              <a:t>Headline in </a:t>
            </a:r>
            <a:r>
              <a:rPr lang="en-US" dirty="0" err="1" smtClean="0"/>
              <a:t>arial</a:t>
            </a:r>
            <a:r>
              <a:rPr lang="en-US" dirty="0" smtClean="0"/>
              <a:t> and all caps</a:t>
            </a:r>
            <a:endParaRPr lang="en-US" dirty="0"/>
          </a:p>
        </p:txBody>
      </p:sp>
      <p:sp>
        <p:nvSpPr>
          <p:cNvPr id="3" name="Slide Number Placeholder 2"/>
          <p:cNvSpPr>
            <a:spLocks noGrp="1"/>
          </p:cNvSpPr>
          <p:nvPr>
            <p:ph type="sldNum" sz="quarter" idx="23"/>
          </p:nvPr>
        </p:nvSpPr>
        <p:spPr/>
        <p:txBody>
          <a:bodyPr/>
          <a:lstStyle/>
          <a:p>
            <a:fld id="{AEFAAC5A-9C4F-4278-920D-DF2BAB595749}" type="slidenum">
              <a:rPr lang="en-US" smtClean="0"/>
              <a:pPr/>
              <a:t>‹#›</a:t>
            </a:fld>
            <a:endParaRPr lang="en-US" dirty="0"/>
          </a:p>
        </p:txBody>
      </p:sp>
      <p:sp>
        <p:nvSpPr>
          <p:cNvPr id="17" name="Text Placeholder 5"/>
          <p:cNvSpPr>
            <a:spLocks noGrp="1"/>
          </p:cNvSpPr>
          <p:nvPr>
            <p:ph type="body" sz="quarter" idx="12" hasCustomPrompt="1"/>
          </p:nvPr>
        </p:nvSpPr>
        <p:spPr>
          <a:xfrm>
            <a:off x="457201" y="1019437"/>
            <a:ext cx="8372901" cy="207749"/>
          </a:xfrm>
          <a:ln>
            <a:noFill/>
          </a:ln>
        </p:spPr>
        <p:txBody>
          <a:bodyPr bIns="0">
            <a:norm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15" name="Picture Placeholder 4"/>
          <p:cNvSpPr>
            <a:spLocks noGrp="1" noChangeAspect="1"/>
          </p:cNvSpPr>
          <p:nvPr>
            <p:ph type="pic" sz="quarter" idx="15" hasCustomPrompt="1"/>
          </p:nvPr>
        </p:nvSpPr>
        <p:spPr>
          <a:xfrm>
            <a:off x="487437" y="1420813"/>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6" name="Text Placeholder 5"/>
          <p:cNvSpPr>
            <a:spLocks noGrp="1"/>
          </p:cNvSpPr>
          <p:nvPr>
            <p:ph type="body" sz="quarter" idx="17" hasCustomPrompt="1"/>
          </p:nvPr>
        </p:nvSpPr>
        <p:spPr>
          <a:xfrm>
            <a:off x="487437" y="2822383"/>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p:txBody>
      </p:sp>
      <p:sp>
        <p:nvSpPr>
          <p:cNvPr id="18" name="Picture Placeholder 4"/>
          <p:cNvSpPr>
            <a:spLocks noGrp="1" noChangeAspect="1"/>
          </p:cNvSpPr>
          <p:nvPr>
            <p:ph type="pic" sz="quarter" idx="25" hasCustomPrompt="1"/>
          </p:nvPr>
        </p:nvSpPr>
        <p:spPr>
          <a:xfrm>
            <a:off x="4912432" y="1420813"/>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9" name="Text Placeholder 5"/>
          <p:cNvSpPr>
            <a:spLocks noGrp="1"/>
          </p:cNvSpPr>
          <p:nvPr>
            <p:ph type="body" sz="quarter" idx="26" hasCustomPrompt="1"/>
          </p:nvPr>
        </p:nvSpPr>
        <p:spPr>
          <a:xfrm>
            <a:off x="4912432" y="2822383"/>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endParaRPr lang="en-US" dirty="0"/>
          </a:p>
        </p:txBody>
      </p:sp>
      <p:sp>
        <p:nvSpPr>
          <p:cNvPr id="20" name="Picture Placeholder 4"/>
          <p:cNvSpPr>
            <a:spLocks noGrp="1" noChangeAspect="1"/>
          </p:cNvSpPr>
          <p:nvPr>
            <p:ph type="pic" sz="quarter" idx="27" hasCustomPrompt="1"/>
          </p:nvPr>
        </p:nvSpPr>
        <p:spPr>
          <a:xfrm>
            <a:off x="487437" y="3097650"/>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3" name="Text Placeholder 5"/>
          <p:cNvSpPr>
            <a:spLocks noGrp="1"/>
          </p:cNvSpPr>
          <p:nvPr>
            <p:ph type="body" sz="quarter" idx="28" hasCustomPrompt="1"/>
          </p:nvPr>
        </p:nvSpPr>
        <p:spPr>
          <a:xfrm>
            <a:off x="487437" y="4502674"/>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p:txBody>
      </p:sp>
      <p:sp>
        <p:nvSpPr>
          <p:cNvPr id="24" name="Picture Placeholder 4"/>
          <p:cNvSpPr>
            <a:spLocks noGrp="1" noChangeAspect="1"/>
          </p:cNvSpPr>
          <p:nvPr>
            <p:ph type="pic" sz="quarter" idx="29" hasCustomPrompt="1"/>
          </p:nvPr>
        </p:nvSpPr>
        <p:spPr>
          <a:xfrm>
            <a:off x="4912432" y="3097650"/>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7" name="Text Placeholder 5"/>
          <p:cNvSpPr>
            <a:spLocks noGrp="1"/>
          </p:cNvSpPr>
          <p:nvPr>
            <p:ph type="body" sz="quarter" idx="30" hasCustomPrompt="1"/>
          </p:nvPr>
        </p:nvSpPr>
        <p:spPr>
          <a:xfrm>
            <a:off x="4912432" y="4505517"/>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endParaRPr lang="en-US" dirty="0"/>
          </a:p>
        </p:txBody>
      </p:sp>
    </p:spTree>
    <p:extLst>
      <p:ext uri="{BB962C8B-B14F-4D97-AF65-F5344CB8AC3E}">
        <p14:creationId xmlns:p14="http://schemas.microsoft.com/office/powerpoint/2010/main" val="42359211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rts, Graphs, Tabl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graph, chart or table slide. </a:t>
            </a:r>
            <a:br>
              <a:rPr lang="en-US" dirty="0" smtClean="0"/>
            </a:br>
            <a:r>
              <a:rPr lang="en-US" dirty="0" smtClean="0"/>
              <a:t>Headline in all caps, Arial Font</a:t>
            </a:r>
            <a:endParaRPr lang="en-US" dirty="0"/>
          </a:p>
        </p:txBody>
      </p:sp>
      <p:sp>
        <p:nvSpPr>
          <p:cNvPr id="3" name="Content Placeholder 2"/>
          <p:cNvSpPr>
            <a:spLocks noGrp="1"/>
          </p:cNvSpPr>
          <p:nvPr>
            <p:ph idx="1" hasCustomPrompt="1"/>
          </p:nvPr>
        </p:nvSpPr>
        <p:spPr>
          <a:xfrm>
            <a:off x="457201" y="1417579"/>
            <a:ext cx="8372901" cy="3022394"/>
          </a:xfrm>
        </p:spPr>
        <p:txBody>
          <a:bodyPr/>
          <a:lstStyle>
            <a:lvl1pPr>
              <a:defRPr baseline="0"/>
            </a:lvl1pPr>
          </a:lstStyle>
          <a:p>
            <a:pPr lvl="0"/>
            <a:r>
              <a:rPr lang="en-US" dirty="0" smtClean="0"/>
              <a:t>Click an icon below to add a chart, graph, or table.</a:t>
            </a:r>
            <a:endParaRPr lang="en-US" dirty="0"/>
          </a:p>
        </p:txBody>
      </p:sp>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6"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7" name="Text Placeholder 6"/>
          <p:cNvSpPr>
            <a:spLocks noGrp="1"/>
          </p:cNvSpPr>
          <p:nvPr>
            <p:ph type="body" sz="quarter" idx="13" hasCustomPrompt="1"/>
          </p:nvPr>
        </p:nvSpPr>
        <p:spPr>
          <a:xfrm>
            <a:off x="485776" y="4739217"/>
            <a:ext cx="3711039" cy="404284"/>
          </a:xfrm>
        </p:spPr>
        <p:txBody>
          <a:bodyPr bIns="0" anchor="t" anchorCtr="0"/>
          <a:lstStyle>
            <a:lvl1pPr marL="0" indent="0">
              <a:buNone/>
              <a:defRPr sz="1050" baseline="0"/>
            </a:lvl1pPr>
          </a:lstStyle>
          <a:p>
            <a:pPr lvl="0"/>
            <a:r>
              <a:rPr lang="en-US" dirty="0" smtClean="0"/>
              <a:t>Source:</a:t>
            </a:r>
          </a:p>
        </p:txBody>
      </p:sp>
    </p:spTree>
    <p:extLst>
      <p:ext uri="{BB962C8B-B14F-4D97-AF65-F5344CB8AC3E}">
        <p14:creationId xmlns:p14="http://schemas.microsoft.com/office/powerpoint/2010/main" val="35004197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losing slide">
    <p:spTree>
      <p:nvGrpSpPr>
        <p:cNvPr id="1" name=""/>
        <p:cNvGrpSpPr/>
        <p:nvPr/>
      </p:nvGrpSpPr>
      <p:grpSpPr>
        <a:xfrm>
          <a:off x="0" y="0"/>
          <a:ext cx="0" cy="0"/>
          <a:chOff x="0" y="0"/>
          <a:chExt cx="0" cy="0"/>
        </a:xfrm>
      </p:grpSpPr>
      <p:pic>
        <p:nvPicPr>
          <p:cNvPr id="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9754" y="4562475"/>
            <a:ext cx="1540844" cy="555086"/>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37"/>
          <p:cNvSpPr txBox="1"/>
          <p:nvPr userDrawn="1"/>
        </p:nvSpPr>
        <p:spPr>
          <a:xfrm>
            <a:off x="469900" y="4635018"/>
            <a:ext cx="1387624" cy="369332"/>
          </a:xfrm>
          <a:prstGeom prst="rect">
            <a:avLst/>
          </a:prstGeom>
          <a:noFill/>
        </p:spPr>
        <p:txBody>
          <a:bodyPr wrap="none" lIns="0" rtlCol="0">
            <a:spAutoFit/>
          </a:bodyPr>
          <a:lstStyle/>
          <a:p>
            <a:r>
              <a:rPr lang="en-US" dirty="0" smtClean="0">
                <a:solidFill>
                  <a:schemeClr val="tx1">
                    <a:lumMod val="50000"/>
                  </a:schemeClr>
                </a:solidFill>
              </a:rPr>
              <a:t>www.anl.gov</a:t>
            </a:r>
            <a:endParaRPr lang="en-US" dirty="0">
              <a:solidFill>
                <a:schemeClr val="tx1">
                  <a:lumMod val="50000"/>
                </a:schemeClr>
              </a:solidFill>
            </a:endParaRPr>
          </a:p>
        </p:txBody>
      </p:sp>
      <p:pic>
        <p:nvPicPr>
          <p:cNvPr id="7" name="Picture 6"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8" name="Text Placeholder 2"/>
          <p:cNvSpPr>
            <a:spLocks noGrp="1"/>
          </p:cNvSpPr>
          <p:nvPr>
            <p:ph type="body" sz="quarter" idx="10" hasCustomPrompt="1"/>
          </p:nvPr>
        </p:nvSpPr>
        <p:spPr>
          <a:xfrm>
            <a:off x="0"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dirty="0" smtClean="0"/>
              <a:t>Type in closing statement</a:t>
            </a:r>
          </a:p>
        </p:txBody>
      </p:sp>
      <p:sp>
        <p:nvSpPr>
          <p:cNvPr id="9" name="TextBox 8"/>
          <p:cNvSpPr txBox="1"/>
          <p:nvPr userDrawn="1"/>
        </p:nvSpPr>
        <p:spPr>
          <a:xfrm>
            <a:off x="-991004" y="-1815882"/>
            <a:ext cx="3782000" cy="1600438"/>
          </a:xfrm>
          <a:prstGeom prst="rect">
            <a:avLst/>
          </a:prstGeom>
          <a:solidFill>
            <a:schemeClr val="bg1">
              <a:lumMod val="50000"/>
            </a:schemeClr>
          </a:solidFill>
        </p:spPr>
        <p:txBody>
          <a:bodyPr wrap="square" rtlCol="0">
            <a:spAutoFit/>
          </a:bodyPr>
          <a:lstStyle/>
          <a:p>
            <a:r>
              <a:rPr lang="en-US" sz="1400" b="1" dirty="0" smtClean="0">
                <a:solidFill>
                  <a:schemeClr val="bg1"/>
                </a:solidFill>
              </a:rPr>
              <a:t>Suggested</a:t>
            </a:r>
            <a:r>
              <a:rPr lang="en-US" sz="1400" b="1" baseline="0" dirty="0" smtClean="0">
                <a:solidFill>
                  <a:schemeClr val="bg1"/>
                </a:solidFill>
              </a:rPr>
              <a:t> closing statement (optional): </a:t>
            </a:r>
          </a:p>
          <a:p>
            <a:endParaRPr lang="en-US" sz="1400" b="1" baseline="0" dirty="0" smtClean="0">
              <a:solidFill>
                <a:schemeClr val="bg1"/>
              </a:solidFill>
            </a:endParaRPr>
          </a:p>
          <a:p>
            <a:pPr lvl="0"/>
            <a:r>
              <a:rPr lang="en-US" sz="1400" b="1" dirty="0" smtClean="0">
                <a:solidFill>
                  <a:schemeClr val="bg1"/>
                </a:solidFill>
              </a:rPr>
              <a:t>WE START WITH YES.</a:t>
            </a:r>
          </a:p>
          <a:p>
            <a:pPr lvl="0">
              <a:spcAft>
                <a:spcPts val="1200"/>
              </a:spcAft>
            </a:pPr>
            <a:r>
              <a:rPr lang="en-US" sz="1400" b="1" dirty="0" smtClean="0">
                <a:solidFill>
                  <a:schemeClr val="bg1"/>
                </a:solidFill>
              </a:rPr>
              <a:t>AND END WITH THANK YOU.</a:t>
            </a:r>
          </a:p>
          <a:p>
            <a:pPr lvl="0"/>
            <a:r>
              <a:rPr lang="en-US" sz="1400" b="1" dirty="0" smtClean="0">
                <a:solidFill>
                  <a:schemeClr val="bg1"/>
                </a:solidFill>
              </a:rPr>
              <a:t>DO YOU HAVE ANY BIG QUESTIONS?</a:t>
            </a:r>
            <a:endParaRPr lang="en-US" sz="1400"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27486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Video">
    <p:spTree>
      <p:nvGrpSpPr>
        <p:cNvPr id="1" name=""/>
        <p:cNvGrpSpPr/>
        <p:nvPr/>
      </p:nvGrpSpPr>
      <p:grpSpPr>
        <a:xfrm>
          <a:off x="0" y="0"/>
          <a:ext cx="0" cy="0"/>
          <a:chOff x="0" y="0"/>
          <a:chExt cx="0" cy="0"/>
        </a:xfrm>
      </p:grpSpPr>
      <p:sp>
        <p:nvSpPr>
          <p:cNvPr id="3" name="Rectangle 2"/>
          <p:cNvSpPr/>
          <p:nvPr/>
        </p:nvSpPr>
        <p:spPr>
          <a:xfrm>
            <a:off x="0" y="-5043"/>
            <a:ext cx="9144000" cy="5148543"/>
          </a:xfrm>
          <a:prstGeom prst="rect">
            <a:avLst/>
          </a:prstGeom>
          <a:solidFill>
            <a:srgbClr val="1C1C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57201" y="386954"/>
            <a:ext cx="8372901" cy="604513"/>
          </a:xfrm>
        </p:spPr>
        <p:txBody>
          <a:bodyPr anchor="b"/>
          <a:lstStyle>
            <a:lvl1pPr>
              <a:defRPr b="1">
                <a:solidFill>
                  <a:schemeClr val="bg1"/>
                </a:solidFill>
              </a:defRPr>
            </a:lvl1pPr>
          </a:lstStyle>
          <a:p>
            <a:r>
              <a:rPr lang="en-US" dirty="0" smtClean="0"/>
              <a:t>TITLE AND CONTENT SLIDE. </a:t>
            </a:r>
            <a:br>
              <a:rPr lang="en-US" dirty="0" smtClean="0"/>
            </a:br>
            <a:r>
              <a:rPr lang="en-US" dirty="0" smtClean="0"/>
              <a:t>Headline in all caps, Arial Font.</a:t>
            </a:r>
            <a:endParaRPr lang="en-US" dirty="0"/>
          </a:p>
        </p:txBody>
      </p:sp>
    </p:spTree>
    <p:extLst>
      <p:ext uri="{BB962C8B-B14F-4D97-AF65-F5344CB8AC3E}">
        <p14:creationId xmlns:p14="http://schemas.microsoft.com/office/powerpoint/2010/main" val="359530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28668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Cover Option A">
    <p:bg>
      <p:bgPr>
        <a:solidFill>
          <a:schemeClr val="bg1"/>
        </a:solidFill>
        <a:effectLst/>
      </p:bgPr>
    </p:bg>
    <p:spTree>
      <p:nvGrpSpPr>
        <p:cNvPr id="1" name=""/>
        <p:cNvGrpSpPr/>
        <p:nvPr/>
      </p:nvGrpSpPr>
      <p:grpSpPr>
        <a:xfrm>
          <a:off x="0" y="0"/>
          <a:ext cx="0" cy="0"/>
          <a:chOff x="0" y="0"/>
          <a:chExt cx="0" cy="0"/>
        </a:xfrm>
      </p:grpSpPr>
      <p:sp>
        <p:nvSpPr>
          <p:cNvPr id="17" name="Text Placeholder 9"/>
          <p:cNvSpPr>
            <a:spLocks noGrp="1"/>
          </p:cNvSpPr>
          <p:nvPr>
            <p:ph type="body" sz="quarter" idx="27" hasCustomPrompt="1"/>
          </p:nvPr>
        </p:nvSpPr>
        <p:spPr>
          <a:xfrm>
            <a:off x="468796" y="574696"/>
            <a:ext cx="5685350" cy="304654"/>
          </a:xfrm>
        </p:spPr>
        <p:txBody>
          <a:bodyPr lIns="0" bIns="0" anchor="b">
            <a:normAutofit/>
          </a:bodyPr>
          <a:lstStyle>
            <a:lvl1pPr marL="0" indent="0">
              <a:buNone/>
              <a:defRPr sz="1800" b="1" cap="all" baseline="0">
                <a:solidFill>
                  <a:srgbClr val="47484A"/>
                </a:solidFill>
              </a:defRPr>
            </a:lvl1pPr>
            <a:lvl2pPr marL="0" indent="0">
              <a:buNone/>
              <a:defRPr/>
            </a:lvl2pPr>
            <a:lvl3pPr marL="0" indent="0">
              <a:spcBef>
                <a:spcPts val="1800"/>
              </a:spcBef>
              <a:buNone/>
              <a:defRPr/>
            </a:lvl3pPr>
          </a:lstStyle>
          <a:p>
            <a:pPr lvl="0"/>
            <a:r>
              <a:rPr lang="en-US" dirty="0" smtClean="0"/>
              <a:t>Optional one line subhead, </a:t>
            </a:r>
            <a:r>
              <a:rPr lang="en-US" dirty="0" err="1" smtClean="0"/>
              <a:t>url</a:t>
            </a:r>
            <a:r>
              <a:rPr lang="en-US" dirty="0" smtClean="0"/>
              <a:t> or date</a:t>
            </a:r>
          </a:p>
        </p:txBody>
      </p:sp>
      <p:pic>
        <p:nvPicPr>
          <p:cNvPr id="15"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177314" y="408441"/>
            <a:ext cx="1786846" cy="643707"/>
          </a:xfrm>
          <a:prstGeom prst="rect">
            <a:avLst/>
          </a:prstGeom>
          <a:noFill/>
          <a:extLst>
            <a:ext uri="{909E8E84-426E-40DD-AFC4-6F175D3DCCD1}">
              <a14:hiddenFill xmlns:a14="http://schemas.microsoft.com/office/drawing/2010/main">
                <a:solidFill>
                  <a:srgbClr val="FFFFFF"/>
                </a:solidFill>
              </a14:hiddenFill>
            </a:ext>
          </a:extLst>
        </p:spPr>
      </p:pic>
      <p:sp>
        <p:nvSpPr>
          <p:cNvPr id="8" name="Picture Placeholder 4"/>
          <p:cNvSpPr>
            <a:spLocks noGrp="1" noChangeAspect="1"/>
          </p:cNvSpPr>
          <p:nvPr>
            <p:ph type="pic" sz="quarter" idx="16" hasCustomPrompt="1"/>
          </p:nvPr>
        </p:nvSpPr>
        <p:spPr>
          <a:xfrm>
            <a:off x="4863726" y="1266825"/>
            <a:ext cx="4280275" cy="202996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defRPr>
            </a:lvl1pPr>
          </a:lstStyle>
          <a:p>
            <a:r>
              <a:rPr lang="en-US" dirty="0" smtClean="0"/>
              <a:t>presentation title -Cover option A</a:t>
            </a:r>
            <a:br>
              <a:rPr lang="en-US" dirty="0" smtClean="0"/>
            </a:br>
            <a:r>
              <a:rPr lang="en-US" dirty="0" smtClean="0"/>
              <a:t>can be up to four </a:t>
            </a:r>
            <a:br>
              <a:rPr lang="en-US" dirty="0" smtClean="0"/>
            </a:br>
            <a:r>
              <a:rPr lang="en-US" dirty="0" smtClean="0"/>
              <a:t>or five lines of text</a:t>
            </a:r>
            <a:endParaRPr lang="en-US" dirty="0"/>
          </a:p>
        </p:txBody>
      </p:sp>
      <p:sp>
        <p:nvSpPr>
          <p:cNvPr id="45"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vl1pPr>
          </a:lstStyle>
          <a:p>
            <a:pPr lvl="0"/>
            <a:r>
              <a:rPr lang="en-US" dirty="0" smtClean="0"/>
              <a:t>  </a:t>
            </a:r>
          </a:p>
        </p:txBody>
      </p:sp>
      <p:sp>
        <p:nvSpPr>
          <p:cNvPr id="48" name="Text Placeholder 9"/>
          <p:cNvSpPr>
            <a:spLocks noGrp="1"/>
          </p:cNvSpPr>
          <p:nvPr>
            <p:ph type="body" sz="quarter" idx="17" hasCustomPrompt="1"/>
          </p:nvPr>
        </p:nvSpPr>
        <p:spPr>
          <a:xfrm>
            <a:off x="469901" y="3437210"/>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49" name="Text Placeholder 45"/>
          <p:cNvSpPr>
            <a:spLocks noGrp="1"/>
          </p:cNvSpPr>
          <p:nvPr>
            <p:ph type="body" sz="quarter" idx="18" hasCustomPrompt="1"/>
          </p:nvPr>
        </p:nvSpPr>
        <p:spPr>
          <a:xfrm>
            <a:off x="469901" y="3720288"/>
            <a:ext cx="2692871" cy="685800"/>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0" name="Text Placeholder 9"/>
          <p:cNvSpPr>
            <a:spLocks noGrp="1"/>
          </p:cNvSpPr>
          <p:nvPr>
            <p:ph type="body" sz="quarter" idx="21" hasCustomPrompt="1"/>
          </p:nvPr>
        </p:nvSpPr>
        <p:spPr>
          <a:xfrm>
            <a:off x="3417372" y="3437210"/>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r>
              <a:rPr lang="en-US" dirty="0" smtClean="0"/>
              <a:t>PRESENTER NAME</a:t>
            </a:r>
            <a:endParaRPr lang="en-US" dirty="0"/>
          </a:p>
        </p:txBody>
      </p:sp>
      <p:sp>
        <p:nvSpPr>
          <p:cNvPr id="53" name="Text Placeholder 45"/>
          <p:cNvSpPr>
            <a:spLocks noGrp="1"/>
          </p:cNvSpPr>
          <p:nvPr>
            <p:ph type="body" sz="quarter" idx="22" hasCustomPrompt="1"/>
          </p:nvPr>
        </p:nvSpPr>
        <p:spPr>
          <a:xfrm>
            <a:off x="3417372" y="3720288"/>
            <a:ext cx="2692871" cy="685800"/>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a:t>
            </a:r>
            <a:br>
              <a:rPr lang="en-US" dirty="0" smtClean="0"/>
            </a:br>
            <a:r>
              <a:rPr lang="en-US" dirty="0" smtClean="0"/>
              <a:t>info if not needed</a:t>
            </a:r>
            <a:endParaRPr lang="en-US" dirty="0"/>
          </a:p>
        </p:txBody>
      </p:sp>
      <p:sp>
        <p:nvSpPr>
          <p:cNvPr id="54" name="Text Placeholder 9"/>
          <p:cNvSpPr>
            <a:spLocks noGrp="1"/>
          </p:cNvSpPr>
          <p:nvPr>
            <p:ph type="body" sz="quarter" idx="25" hasCustomPrompt="1"/>
          </p:nvPr>
        </p:nvSpPr>
        <p:spPr>
          <a:xfrm>
            <a:off x="6360197" y="3437210"/>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r>
              <a:rPr lang="en-US" dirty="0" smtClean="0"/>
              <a:t>PRESENTER NAME</a:t>
            </a:r>
            <a:endParaRPr lang="en-US" dirty="0"/>
          </a:p>
        </p:txBody>
      </p:sp>
      <p:sp>
        <p:nvSpPr>
          <p:cNvPr id="55" name="Text Placeholder 45"/>
          <p:cNvSpPr>
            <a:spLocks noGrp="1"/>
          </p:cNvSpPr>
          <p:nvPr>
            <p:ph type="body" sz="quarter" idx="26" hasCustomPrompt="1"/>
          </p:nvPr>
        </p:nvSpPr>
        <p:spPr>
          <a:xfrm>
            <a:off x="6360197" y="3720288"/>
            <a:ext cx="2692871" cy="685800"/>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a:t>
            </a:r>
            <a:br>
              <a:rPr lang="en-US" dirty="0" smtClean="0"/>
            </a:br>
            <a:r>
              <a:rPr lang="en-US" dirty="0" smtClean="0"/>
              <a:t>info if not needed</a:t>
            </a:r>
            <a:endParaRPr lang="en-US" dirty="0"/>
          </a:p>
        </p:txBody>
      </p:sp>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16" name="TextBox 15"/>
          <p:cNvSpPr txBox="1"/>
          <p:nvPr userDrawn="1"/>
        </p:nvSpPr>
        <p:spPr>
          <a:xfrm>
            <a:off x="-1018914" y="-1479541"/>
            <a:ext cx="3502900" cy="1015663"/>
          </a:xfrm>
          <a:prstGeom prst="rect">
            <a:avLst/>
          </a:prstGeom>
          <a:solidFill>
            <a:schemeClr val="bg1">
              <a:lumMod val="50000"/>
            </a:schemeClr>
          </a:solidFill>
        </p:spPr>
        <p:txBody>
          <a:bodyPr wrap="square" rtlCol="0">
            <a:spAutoFit/>
          </a:bodyPr>
          <a:lstStyle/>
          <a:p>
            <a:r>
              <a:rPr lang="en-US" sz="1400" b="1" dirty="0" smtClean="0">
                <a:solidFill>
                  <a:schemeClr val="bg1"/>
                </a:solidFill>
              </a:rPr>
              <a:t>Suggested</a:t>
            </a:r>
            <a:r>
              <a:rPr lang="en-US" sz="1400" b="1" baseline="0" dirty="0" smtClean="0">
                <a:solidFill>
                  <a:schemeClr val="bg1"/>
                </a:solidFill>
              </a:rPr>
              <a:t> line of text (optional): </a:t>
            </a:r>
          </a:p>
          <a:p>
            <a:endParaRPr lang="en-US" sz="1400" b="1" baseline="0" dirty="0" smtClean="0">
              <a:solidFill>
                <a:schemeClr val="bg1"/>
              </a:solidFill>
            </a:endParaRPr>
          </a:p>
          <a:p>
            <a:r>
              <a:rPr lang="en-US" sz="1400" b="1" baseline="0" dirty="0" smtClean="0">
                <a:solidFill>
                  <a:schemeClr val="bg1"/>
                </a:solidFill>
              </a:rPr>
              <a:t>WE START WITH YES.</a:t>
            </a:r>
            <a:endParaRPr lang="en-US" sz="1400"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1822645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BASIC CONTENT SLIDE</a:t>
            </a:r>
            <a:br>
              <a:rPr lang="en-US" dirty="0" smtClean="0"/>
            </a:br>
            <a:r>
              <a:rPr lang="en-US" dirty="0" smtClean="0"/>
              <a:t>one or two lines for headline</a:t>
            </a:r>
            <a:endParaRPr lang="en-US" dirty="0"/>
          </a:p>
        </p:txBody>
      </p:sp>
      <p:sp>
        <p:nvSpPr>
          <p:cNvPr id="3" name="Content Placeholder 2"/>
          <p:cNvSpPr>
            <a:spLocks noGrp="1"/>
          </p:cNvSpPr>
          <p:nvPr>
            <p:ph idx="1" hasCustomPrompt="1"/>
          </p:nvPr>
        </p:nvSpPr>
        <p:spPr>
          <a:xfrm>
            <a:off x="457201" y="1408346"/>
            <a:ext cx="8372901" cy="3317082"/>
          </a:xfrm>
        </p:spPr>
        <p:txBody>
          <a:bodyPr/>
          <a:lstStyle>
            <a:lvl1pPr>
              <a:defRPr baseline="0"/>
            </a:lvl1pPr>
          </a:lstStyle>
          <a:p>
            <a:pPr lvl="0"/>
            <a:r>
              <a:rPr lang="en-US" dirty="0" smtClean="0"/>
              <a:t>Click to add 1st-level bullet. Click an icon below to add table, graph or other imagery.</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5"/>
          <p:cNvSpPr>
            <a:spLocks noGrp="1"/>
          </p:cNvSpPr>
          <p:nvPr>
            <p:ph type="body" sz="quarter" idx="12" hasCustomPrompt="1"/>
          </p:nvPr>
        </p:nvSpPr>
        <p:spPr>
          <a:xfrm>
            <a:off x="457201" y="1009912"/>
            <a:ext cx="8372901" cy="374786"/>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smtClean="0"/>
              <a:t>Slide subtitle optional -  delete as needed</a:t>
            </a:r>
            <a:endParaRPr lang="en-US" dirty="0"/>
          </a:p>
        </p:txBody>
      </p:sp>
      <p:sp>
        <p:nvSpPr>
          <p:cNvPr id="8" name="Slide Number Placeholder 7"/>
          <p:cNvSpPr>
            <a:spLocks noGrp="1"/>
          </p:cNvSpPr>
          <p:nvPr>
            <p:ph type="sldNum" sz="quarter" idx="13"/>
          </p:nvPr>
        </p:nvSpPr>
        <p:spPr/>
        <p:txBody>
          <a:bodyPr/>
          <a:lstStyle/>
          <a:p>
            <a:fld id="{AEFAAC5A-9C4F-4278-920D-DF2BAB595749}" type="slidenum">
              <a:rPr lang="en-US" smtClean="0"/>
              <a:pPr/>
              <a:t>‹#›</a:t>
            </a:fld>
            <a:endParaRPr lang="en-US" dirty="0"/>
          </a:p>
        </p:txBody>
      </p:sp>
    </p:spTree>
    <p:extLst>
      <p:ext uri="{BB962C8B-B14F-4D97-AF65-F5344CB8AC3E}">
        <p14:creationId xmlns:p14="http://schemas.microsoft.com/office/powerpoint/2010/main" val="21205450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over Option B">
    <p:bg>
      <p:bgPr>
        <a:solidFill>
          <a:schemeClr val="bg1"/>
        </a:solidFill>
        <a:effectLst/>
      </p:bgPr>
    </p:bg>
    <p:spTree>
      <p:nvGrpSpPr>
        <p:cNvPr id="1" name=""/>
        <p:cNvGrpSpPr/>
        <p:nvPr/>
      </p:nvGrpSpPr>
      <p:grpSpPr>
        <a:xfrm>
          <a:off x="0" y="0"/>
          <a:ext cx="0" cy="0"/>
          <a:chOff x="0" y="0"/>
          <a:chExt cx="0" cy="0"/>
        </a:xfrm>
      </p:grpSpPr>
      <p:pic>
        <p:nvPicPr>
          <p:cNvPr id="1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7976" y="4545002"/>
            <a:ext cx="1557337" cy="561027"/>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82"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20265"/>
            <a:ext cx="9144000" cy="4508954"/>
          </a:xfrm>
          <a:prstGeom prst="rect">
            <a:avLst/>
          </a:prstGeom>
        </p:spPr>
      </p:pic>
      <p:sp>
        <p:nvSpPr>
          <p:cNvPr id="84" name="Text Placeholder 1"/>
          <p:cNvSpPr>
            <a:spLocks noGrp="1"/>
          </p:cNvSpPr>
          <p:nvPr>
            <p:ph type="body" sz="quarter" idx="10" hasCustomPrompt="1"/>
          </p:nvPr>
        </p:nvSpPr>
        <p:spPr>
          <a:xfrm>
            <a:off x="0" y="-20265"/>
            <a:ext cx="9144000" cy="4508954"/>
          </a:xfrm>
          <a:solidFill>
            <a:schemeClr val="accent2">
              <a:alpha val="85000"/>
            </a:schemeClr>
          </a:solidFill>
        </p:spPr>
        <p:txBody>
          <a:bodyPr bIns="0" anchor="b"/>
          <a:lstStyle>
            <a:lvl1pPr marL="0" indent="0">
              <a:buNone/>
              <a:defRPr sz="100"/>
            </a:lvl1pPr>
          </a:lstStyle>
          <a:p>
            <a:r>
              <a:rPr lang="en-US" dirty="0" smtClean="0"/>
              <a:t> </a:t>
            </a:r>
            <a:endParaRPr lang="en-US" dirty="0"/>
          </a:p>
        </p:txBody>
      </p:sp>
      <p:sp>
        <p:nvSpPr>
          <p:cNvPr id="8" name="Picture Placeholder 4"/>
          <p:cNvSpPr>
            <a:spLocks noGrp="1" noChangeAspect="1"/>
          </p:cNvSpPr>
          <p:nvPr>
            <p:ph type="pic" sz="quarter" idx="16" hasCustomPrompt="1"/>
          </p:nvPr>
        </p:nvSpPr>
        <p:spPr>
          <a:xfrm>
            <a:off x="4863726" y="1266825"/>
            <a:ext cx="4280275" cy="202996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defRPr>
            </a:lvl1pPr>
          </a:lstStyle>
          <a:p>
            <a:r>
              <a:rPr lang="en-US" dirty="0" smtClean="0"/>
              <a:t>presentation title -Cover option B </a:t>
            </a:r>
            <a:br>
              <a:rPr lang="en-US" dirty="0" smtClean="0"/>
            </a:br>
            <a:r>
              <a:rPr lang="en-US" dirty="0" smtClean="0"/>
              <a:t>can be up to four </a:t>
            </a:r>
            <a:br>
              <a:rPr lang="en-US" dirty="0" smtClean="0"/>
            </a:br>
            <a:r>
              <a:rPr lang="en-US" dirty="0" smtClean="0"/>
              <a:t>or five lines of text</a:t>
            </a:r>
            <a:endParaRPr lang="en-US" dirty="0"/>
          </a:p>
        </p:txBody>
      </p:sp>
      <p:sp>
        <p:nvSpPr>
          <p:cNvPr id="4" name="Text Placeholder 3"/>
          <p:cNvSpPr>
            <a:spLocks noGrp="1"/>
          </p:cNvSpPr>
          <p:nvPr>
            <p:ph type="body" sz="quarter" idx="24" hasCustomPrompt="1"/>
          </p:nvPr>
        </p:nvSpPr>
        <p:spPr>
          <a:xfrm>
            <a:off x="1" y="153714"/>
            <a:ext cx="5851526" cy="969169"/>
          </a:xfrm>
        </p:spPr>
        <p:txBody>
          <a:bodyPr lIns="457200" rIns="274320" anchor="ctr"/>
          <a:lstStyle>
            <a:lvl1pPr marL="0" indent="0">
              <a:buNone/>
              <a:defRPr cap="all" baseline="0">
                <a:solidFill>
                  <a:schemeClr val="bg1"/>
                </a:solidFill>
              </a:defRPr>
            </a:lvl1pPr>
          </a:lstStyle>
          <a:p>
            <a:pPr lvl="0"/>
            <a:r>
              <a:rPr lang="en-US" dirty="0" smtClean="0"/>
              <a:t>Insert presentation date</a:t>
            </a:r>
          </a:p>
        </p:txBody>
      </p:sp>
      <p:sp>
        <p:nvSpPr>
          <p:cNvPr id="85" name="Text Placeholder 9"/>
          <p:cNvSpPr>
            <a:spLocks noGrp="1"/>
          </p:cNvSpPr>
          <p:nvPr>
            <p:ph type="body" sz="quarter" idx="17" hasCustomPrompt="1"/>
          </p:nvPr>
        </p:nvSpPr>
        <p:spPr>
          <a:xfrm>
            <a:off x="469901" y="3437210"/>
            <a:ext cx="2692871" cy="295275"/>
          </a:xfrm>
        </p:spPr>
        <p:txBody>
          <a:bodyPr lIns="0" bIns="0" anchor="b">
            <a:normAutofit/>
          </a:bodyPr>
          <a:lstStyle>
            <a:lvl1pPr marL="0" inden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86" name="Text Placeholder 45"/>
          <p:cNvSpPr>
            <a:spLocks noGrp="1"/>
          </p:cNvSpPr>
          <p:nvPr>
            <p:ph type="body" sz="quarter" idx="18" hasCustomPrompt="1"/>
          </p:nvPr>
        </p:nvSpPr>
        <p:spPr>
          <a:xfrm>
            <a:off x="469901" y="3720288"/>
            <a:ext cx="2692871" cy="685800"/>
          </a:xfrm>
        </p:spPr>
        <p:txBody>
          <a:bodyPr lIns="0">
            <a:normAutofit/>
          </a:bodyPr>
          <a:lstStyle>
            <a:lvl1pPr marL="0" indent="0">
              <a:lnSpc>
                <a:spcPct val="95000"/>
              </a:lnSpc>
              <a:spcBef>
                <a:spcPts val="0"/>
              </a:spcBef>
              <a:buNone/>
              <a:defRPr sz="1400">
                <a:solidFill>
                  <a:schemeClr val="bg1"/>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87" name="Text Placeholder 9"/>
          <p:cNvSpPr>
            <a:spLocks noGrp="1"/>
          </p:cNvSpPr>
          <p:nvPr>
            <p:ph type="body" sz="quarter" idx="21" hasCustomPrompt="1"/>
          </p:nvPr>
        </p:nvSpPr>
        <p:spPr>
          <a:xfrm>
            <a:off x="3417372"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2" hasCustomPrompt="1"/>
          </p:nvPr>
        </p:nvSpPr>
        <p:spPr>
          <a:xfrm>
            <a:off x="3417372"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89" name="Text Placeholder 9"/>
          <p:cNvSpPr>
            <a:spLocks noGrp="1"/>
          </p:cNvSpPr>
          <p:nvPr>
            <p:ph type="body" sz="quarter" idx="25" hasCustomPrompt="1"/>
          </p:nvPr>
        </p:nvSpPr>
        <p:spPr>
          <a:xfrm>
            <a:off x="6360197"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90" name="Text Placeholder 45"/>
          <p:cNvSpPr>
            <a:spLocks noGrp="1"/>
          </p:cNvSpPr>
          <p:nvPr>
            <p:ph type="body" sz="quarter" idx="26" hasCustomPrompt="1"/>
          </p:nvPr>
        </p:nvSpPr>
        <p:spPr>
          <a:xfrm>
            <a:off x="6360197"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47"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vl1pPr>
          </a:lstStyle>
          <a:p>
            <a:pPr lvl="0"/>
            <a:r>
              <a:rPr lang="en-US" dirty="0" smtClean="0"/>
              <a:t>  </a:t>
            </a:r>
          </a:p>
        </p:txBody>
      </p:sp>
      <p:sp>
        <p:nvSpPr>
          <p:cNvPr id="155" name="TextBox 154"/>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27383167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over Option C">
    <p:bg>
      <p:bgPr>
        <a:solidFill>
          <a:schemeClr val="bg1"/>
        </a:solidFill>
        <a:effectLst/>
      </p:bgPr>
    </p:bg>
    <p:spTree>
      <p:nvGrpSpPr>
        <p:cNvPr id="1" name=""/>
        <p:cNvGrpSpPr/>
        <p:nvPr/>
      </p:nvGrpSpPr>
      <p:grpSpPr>
        <a:xfrm>
          <a:off x="0" y="0"/>
          <a:ext cx="0" cy="0"/>
          <a:chOff x="0" y="0"/>
          <a:chExt cx="0" cy="0"/>
        </a:xfrm>
      </p:grpSpPr>
      <p:pic>
        <p:nvPicPr>
          <p:cNvPr id="15"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7976" y="82331"/>
            <a:ext cx="1557337" cy="561027"/>
          </a:xfrm>
          <a:prstGeom prst="rect">
            <a:avLst/>
          </a:prstGeom>
          <a:noFill/>
          <a:extLst>
            <a:ext uri="{909E8E84-426E-40DD-AFC4-6F175D3DCCD1}">
              <a14:hiddenFill xmlns:a14="http://schemas.microsoft.com/office/drawing/2010/main">
                <a:solidFill>
                  <a:srgbClr val="FFFFFF"/>
                </a:solidFill>
              </a14:hiddenFill>
            </a:ext>
          </a:extLst>
        </p:spPr>
      </p:pic>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50" name="Text Placeholder 9"/>
          <p:cNvSpPr>
            <a:spLocks noGrp="1"/>
          </p:cNvSpPr>
          <p:nvPr>
            <p:ph type="body" sz="quarter" idx="17" hasCustomPrompt="1"/>
          </p:nvPr>
        </p:nvSpPr>
        <p:spPr>
          <a:xfrm>
            <a:off x="469901" y="3709174"/>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18" hasCustomPrompt="1"/>
          </p:nvPr>
        </p:nvSpPr>
        <p:spPr>
          <a:xfrm>
            <a:off x="469901" y="3992251"/>
            <a:ext cx="2692871" cy="560042"/>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endParaRPr lang="en-US" dirty="0"/>
          </a:p>
        </p:txBody>
      </p:sp>
      <p:sp>
        <p:nvSpPr>
          <p:cNvPr id="56" name="Text Placeholder 9"/>
          <p:cNvSpPr>
            <a:spLocks noGrp="1"/>
          </p:cNvSpPr>
          <p:nvPr>
            <p:ph type="body" sz="quarter" idx="21" hasCustomPrompt="1"/>
          </p:nvPr>
        </p:nvSpPr>
        <p:spPr>
          <a:xfrm>
            <a:off x="3417372" y="3709174"/>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7" name="Text Placeholder 45"/>
          <p:cNvSpPr>
            <a:spLocks noGrp="1"/>
          </p:cNvSpPr>
          <p:nvPr>
            <p:ph type="body" sz="quarter" idx="22" hasCustomPrompt="1"/>
          </p:nvPr>
        </p:nvSpPr>
        <p:spPr>
          <a:xfrm>
            <a:off x="3417372"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45" name="Picture Placeholder 4"/>
          <p:cNvSpPr>
            <a:spLocks noGrp="1" noChangeAspect="1"/>
          </p:cNvSpPr>
          <p:nvPr>
            <p:ph type="pic" sz="quarter" idx="16" hasCustomPrompt="1"/>
          </p:nvPr>
        </p:nvSpPr>
        <p:spPr>
          <a:xfrm>
            <a:off x="218127" y="674681"/>
            <a:ext cx="8925874" cy="2071151"/>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2794775"/>
            <a:ext cx="8452904" cy="647160"/>
          </a:xfrm>
        </p:spPr>
        <p:txBody>
          <a:bodyPr lIns="0" rIns="91440" anchor="b">
            <a:normAutofit/>
          </a:bodyPr>
          <a:lstStyle>
            <a:lvl1pPr>
              <a:defRPr sz="2800" baseline="0">
                <a:solidFill>
                  <a:schemeClr val="tx1">
                    <a:lumMod val="50000"/>
                  </a:schemeClr>
                </a:solidFill>
              </a:defRPr>
            </a:lvl1pPr>
          </a:lstStyle>
          <a:p>
            <a:r>
              <a:rPr lang="en-US" dirty="0" smtClean="0"/>
              <a:t>presentation title – cover option c </a:t>
            </a:r>
            <a:endParaRPr lang="en-US" dirty="0"/>
          </a:p>
        </p:txBody>
      </p:sp>
      <p:sp>
        <p:nvSpPr>
          <p:cNvPr id="87" name="Text Placeholder 9"/>
          <p:cNvSpPr>
            <a:spLocks noGrp="1"/>
          </p:cNvSpPr>
          <p:nvPr>
            <p:ph type="body" sz="quarter" idx="23" hasCustomPrompt="1"/>
          </p:nvPr>
        </p:nvSpPr>
        <p:spPr>
          <a:xfrm>
            <a:off x="6360197" y="3709174"/>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4" hasCustomPrompt="1"/>
          </p:nvPr>
        </p:nvSpPr>
        <p:spPr>
          <a:xfrm>
            <a:off x="6360197"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5" name="Text Placeholder 4"/>
          <p:cNvSpPr>
            <a:spLocks noGrp="1"/>
          </p:cNvSpPr>
          <p:nvPr>
            <p:ph type="body" sz="quarter" idx="25" hasCustomPrompt="1"/>
          </p:nvPr>
        </p:nvSpPr>
        <p:spPr>
          <a:xfrm>
            <a:off x="469900" y="3441935"/>
            <a:ext cx="8484914" cy="248308"/>
          </a:xfrm>
        </p:spPr>
        <p:txBody>
          <a:bodyPr/>
          <a:lstStyle>
            <a:lvl1pPr marL="0" indent="0">
              <a:buNone/>
              <a:defRPr b="1" baseline="0">
                <a:solidFill>
                  <a:schemeClr val="accent2"/>
                </a:solidFill>
              </a:defRPr>
            </a:lvl1pPr>
          </a:lstStyle>
          <a:p>
            <a:pPr lvl="0"/>
            <a:r>
              <a:rPr lang="en-US" dirty="0" smtClean="0"/>
              <a:t>Subtitle – delete if not needed</a:t>
            </a:r>
          </a:p>
        </p:txBody>
      </p:sp>
      <p:sp>
        <p:nvSpPr>
          <p:cNvPr id="46" name="Text Placeholder 4"/>
          <p:cNvSpPr>
            <a:spLocks noGrp="1"/>
          </p:cNvSpPr>
          <p:nvPr>
            <p:ph type="body" sz="quarter" idx="12" hasCustomPrompt="1"/>
          </p:nvPr>
        </p:nvSpPr>
        <p:spPr>
          <a:xfrm>
            <a:off x="2" y="674680"/>
            <a:ext cx="224589" cy="2071116"/>
          </a:xfrm>
          <a:solidFill>
            <a:schemeClr val="accent1"/>
          </a:solidFill>
        </p:spPr>
        <p:txBody>
          <a:bodyPr bIns="0" anchor="b"/>
          <a:lstStyle>
            <a:lvl1pPr marL="0" indent="0">
              <a:buNone/>
              <a:defRPr sz="100"/>
            </a:lvl1pPr>
          </a:lstStyle>
          <a:p>
            <a:pPr lvl="0"/>
            <a:r>
              <a:rPr lang="en-US" dirty="0" smtClean="0"/>
              <a:t>  </a:t>
            </a:r>
          </a:p>
        </p:txBody>
      </p:sp>
      <p:sp>
        <p:nvSpPr>
          <p:cNvPr id="186" name="TextBox 18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16" name="Text Placeholder 4"/>
          <p:cNvSpPr>
            <a:spLocks noGrp="1"/>
          </p:cNvSpPr>
          <p:nvPr>
            <p:ph type="body" sz="quarter" idx="26" hasCustomPrompt="1"/>
          </p:nvPr>
        </p:nvSpPr>
        <p:spPr>
          <a:xfrm>
            <a:off x="503238" y="300961"/>
            <a:ext cx="5984648" cy="331077"/>
          </a:xfrm>
        </p:spPr>
        <p:txBody>
          <a:bodyPr/>
          <a:lstStyle>
            <a:lvl1pPr marL="0" indent="0">
              <a:buNone/>
              <a:defRPr sz="1000" b="1" cap="all" baseline="0">
                <a:solidFill>
                  <a:schemeClr val="tx1"/>
                </a:solidFill>
              </a:defRPr>
            </a:lvl1pPr>
          </a:lstStyle>
          <a:p>
            <a:r>
              <a:rPr lang="en-US" sz="1000" b="0" cap="all" dirty="0" smtClean="0">
                <a:solidFill>
                  <a:srgbClr val="000000"/>
                </a:solidFill>
              </a:rPr>
              <a:t>Type in Name of </a:t>
            </a:r>
            <a:r>
              <a:rPr lang="en-US" sz="1000" b="0" cap="all" dirty="0" err="1" smtClean="0">
                <a:solidFill>
                  <a:srgbClr val="000000"/>
                </a:solidFill>
              </a:rPr>
              <a:t>fACILITY</a:t>
            </a:r>
            <a:r>
              <a:rPr lang="en-US" sz="1000" b="0" cap="all" dirty="0" smtClean="0">
                <a:solidFill>
                  <a:srgbClr val="000000"/>
                </a:solidFill>
              </a:rPr>
              <a:t>, division, group, program or </a:t>
            </a:r>
            <a:r>
              <a:rPr lang="en-US" sz="1000" dirty="0" smtClean="0">
                <a:solidFill>
                  <a:srgbClr val="000000"/>
                </a:solidFill>
              </a:rPr>
              <a:t>www.anl.gov</a:t>
            </a:r>
            <a:endParaRPr lang="en-US" sz="1000" dirty="0">
              <a:solidFill>
                <a:srgbClr val="000000"/>
              </a:solidFill>
            </a:endParaRPr>
          </a:p>
        </p:txBody>
      </p:sp>
    </p:spTree>
    <p:extLst>
      <p:ext uri="{BB962C8B-B14F-4D97-AF65-F5344CB8AC3E}">
        <p14:creationId xmlns:p14="http://schemas.microsoft.com/office/powerpoint/2010/main" val="21908595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over Option D">
    <p:bg>
      <p:bgPr>
        <a:solidFill>
          <a:schemeClr val="bg1"/>
        </a:solidFill>
        <a:effectLst/>
      </p:bgPr>
    </p:bg>
    <p:spTree>
      <p:nvGrpSpPr>
        <p:cNvPr id="1" name=""/>
        <p:cNvGrpSpPr/>
        <p:nvPr/>
      </p:nvGrpSpPr>
      <p:grpSpPr>
        <a:xfrm>
          <a:off x="0" y="0"/>
          <a:ext cx="0" cy="0"/>
          <a:chOff x="0" y="0"/>
          <a:chExt cx="0" cy="0"/>
        </a:xfrm>
      </p:grpSpPr>
      <p:pic>
        <p:nvPicPr>
          <p:cNvPr id="15"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7976" y="170633"/>
            <a:ext cx="1557337" cy="561027"/>
          </a:xfrm>
          <a:prstGeom prst="rect">
            <a:avLst/>
          </a:prstGeom>
          <a:noFill/>
          <a:extLst>
            <a:ext uri="{909E8E84-426E-40DD-AFC4-6F175D3DCCD1}">
              <a14:hiddenFill xmlns:a14="http://schemas.microsoft.com/office/drawing/2010/main">
                <a:solidFill>
                  <a:srgbClr val="FFFFFF"/>
                </a:solidFill>
              </a14:hiddenFill>
            </a:ext>
          </a:extLst>
        </p:spPr>
      </p:pic>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50" name="Text Placeholder 9"/>
          <p:cNvSpPr>
            <a:spLocks noGrp="1"/>
          </p:cNvSpPr>
          <p:nvPr>
            <p:ph type="body" sz="quarter" idx="17" hasCustomPrompt="1"/>
          </p:nvPr>
        </p:nvSpPr>
        <p:spPr>
          <a:xfrm>
            <a:off x="469901" y="3436223"/>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18" hasCustomPrompt="1"/>
          </p:nvPr>
        </p:nvSpPr>
        <p:spPr>
          <a:xfrm>
            <a:off x="469901" y="3719301"/>
            <a:ext cx="2692871" cy="685800"/>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6" name="Text Placeholder 9"/>
          <p:cNvSpPr>
            <a:spLocks noGrp="1"/>
          </p:cNvSpPr>
          <p:nvPr>
            <p:ph type="body" sz="quarter" idx="21" hasCustomPrompt="1"/>
          </p:nvPr>
        </p:nvSpPr>
        <p:spPr>
          <a:xfrm>
            <a:off x="3417372"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7" name="Text Placeholder 45"/>
          <p:cNvSpPr>
            <a:spLocks noGrp="1"/>
          </p:cNvSpPr>
          <p:nvPr>
            <p:ph type="body" sz="quarter" idx="22" hasCustomPrompt="1"/>
          </p:nvPr>
        </p:nvSpPr>
        <p:spPr>
          <a:xfrm>
            <a:off x="3417372" y="371930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45" name="Picture Placeholder 4"/>
          <p:cNvSpPr>
            <a:spLocks noGrp="1" noChangeAspect="1"/>
          </p:cNvSpPr>
          <p:nvPr>
            <p:ph type="pic" sz="quarter" idx="16" hasCustomPrompt="1"/>
          </p:nvPr>
        </p:nvSpPr>
        <p:spPr>
          <a:xfrm>
            <a:off x="218127" y="1261205"/>
            <a:ext cx="8925874" cy="2071151"/>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1" y="82770"/>
            <a:ext cx="6776128" cy="839426"/>
          </a:xfrm>
        </p:spPr>
        <p:txBody>
          <a:bodyPr lIns="0" rIns="91440" anchor="b">
            <a:normAutofit/>
          </a:bodyPr>
          <a:lstStyle>
            <a:lvl1pPr>
              <a:defRPr sz="2800" baseline="0">
                <a:solidFill>
                  <a:schemeClr val="tx1">
                    <a:lumMod val="50000"/>
                  </a:schemeClr>
                </a:solidFill>
              </a:defRPr>
            </a:lvl1pPr>
          </a:lstStyle>
          <a:p>
            <a:r>
              <a:rPr lang="en-US" dirty="0" smtClean="0"/>
              <a:t>presentation title –</a:t>
            </a:r>
            <a:br>
              <a:rPr lang="en-US" dirty="0" smtClean="0"/>
            </a:br>
            <a:r>
              <a:rPr lang="en-US" dirty="0" smtClean="0"/>
              <a:t>Cover option D</a:t>
            </a:r>
            <a:endParaRPr lang="en-US" dirty="0"/>
          </a:p>
        </p:txBody>
      </p:sp>
      <p:sp>
        <p:nvSpPr>
          <p:cNvPr id="87" name="Text Placeholder 9"/>
          <p:cNvSpPr>
            <a:spLocks noGrp="1"/>
          </p:cNvSpPr>
          <p:nvPr>
            <p:ph type="body" sz="quarter" idx="23" hasCustomPrompt="1"/>
          </p:nvPr>
        </p:nvSpPr>
        <p:spPr>
          <a:xfrm>
            <a:off x="6360197"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4" hasCustomPrompt="1"/>
          </p:nvPr>
        </p:nvSpPr>
        <p:spPr>
          <a:xfrm>
            <a:off x="6360197" y="371930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5" name="Text Placeholder 4"/>
          <p:cNvSpPr>
            <a:spLocks noGrp="1"/>
          </p:cNvSpPr>
          <p:nvPr>
            <p:ph type="body" sz="quarter" idx="25" hasCustomPrompt="1"/>
          </p:nvPr>
        </p:nvSpPr>
        <p:spPr>
          <a:xfrm>
            <a:off x="469900" y="922195"/>
            <a:ext cx="8484914" cy="248308"/>
          </a:xfrm>
        </p:spPr>
        <p:txBody>
          <a:bodyPr/>
          <a:lstStyle>
            <a:lvl1pPr marL="0" indent="0">
              <a:buNone/>
              <a:defRPr b="1" baseline="0">
                <a:solidFill>
                  <a:schemeClr val="accent2"/>
                </a:solidFill>
              </a:defRPr>
            </a:lvl1pPr>
          </a:lstStyle>
          <a:p>
            <a:pPr lvl="0"/>
            <a:r>
              <a:rPr lang="en-US" dirty="0" smtClean="0"/>
              <a:t>Subtitle – delete if not needed</a:t>
            </a:r>
          </a:p>
        </p:txBody>
      </p:sp>
      <p:sp>
        <p:nvSpPr>
          <p:cNvPr id="46" name="Text Placeholder 4"/>
          <p:cNvSpPr>
            <a:spLocks noGrp="1"/>
          </p:cNvSpPr>
          <p:nvPr>
            <p:ph type="body" sz="quarter" idx="12" hasCustomPrompt="1"/>
          </p:nvPr>
        </p:nvSpPr>
        <p:spPr>
          <a:xfrm>
            <a:off x="2" y="1261204"/>
            <a:ext cx="224589" cy="2071116"/>
          </a:xfrm>
          <a:solidFill>
            <a:schemeClr val="accent1"/>
          </a:solidFill>
        </p:spPr>
        <p:txBody>
          <a:bodyPr bIns="0" anchor="b"/>
          <a:lstStyle>
            <a:lvl1pPr marL="0" indent="0">
              <a:buNone/>
              <a:defRPr sz="100"/>
            </a:lvl1pPr>
          </a:lstStyle>
          <a:p>
            <a:pPr lvl="0"/>
            <a:r>
              <a:rPr lang="en-US" dirty="0" smtClean="0"/>
              <a:t>  </a:t>
            </a:r>
          </a:p>
        </p:txBody>
      </p:sp>
      <p:sp>
        <p:nvSpPr>
          <p:cNvPr id="153" name="TextBox 15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20617003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Pic - Full Fram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7" y="6978"/>
            <a:ext cx="8925873" cy="5143500"/>
          </a:xfrm>
          <a:solidFill>
            <a:schemeClr val="bg1"/>
          </a:solidFill>
        </p:spPr>
        <p:txBody>
          <a:bodyPr lIns="0" tIns="1645920" anchor="t" anchorCtr="0"/>
          <a:lstStyle>
            <a:lvl1pPr marL="0" indent="0" algn="ctr">
              <a:buNone/>
              <a:defRPr baseline="0"/>
            </a:lvl1pPr>
          </a:lstStyle>
          <a:p>
            <a:r>
              <a:rPr lang="en-US" dirty="0" smtClean="0"/>
              <a:t>Click icon to insert an image then right click image and “SEND IMAGE TO BACK”</a:t>
            </a:r>
            <a:endParaRPr lang="en-US" dirty="0"/>
          </a:p>
        </p:txBody>
      </p:sp>
      <p:sp>
        <p:nvSpPr>
          <p:cNvPr id="7" name="Text Placeholder 6"/>
          <p:cNvSpPr>
            <a:spLocks noGrp="1"/>
          </p:cNvSpPr>
          <p:nvPr>
            <p:ph type="body" sz="quarter" idx="17" hasCustomPrompt="1"/>
          </p:nvPr>
        </p:nvSpPr>
        <p:spPr>
          <a:xfrm>
            <a:off x="0" y="3581400"/>
            <a:ext cx="9144000" cy="1562100"/>
          </a:xfrm>
          <a:solidFill>
            <a:schemeClr val="tx2">
              <a:alpha val="91000"/>
            </a:schemeClr>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2" name="Title 1"/>
          <p:cNvSpPr>
            <a:spLocks noGrp="1"/>
          </p:cNvSpPr>
          <p:nvPr>
            <p:ph type="title" hasCustomPrompt="1"/>
          </p:nvPr>
        </p:nvSpPr>
        <p:spPr>
          <a:xfrm>
            <a:off x="469901" y="3782231"/>
            <a:ext cx="8321040" cy="1030194"/>
          </a:xfrm>
        </p:spPr>
        <p:txBody>
          <a:bodyPr lIns="0" anchor="t"/>
          <a:lstStyle>
            <a:lvl1pPr>
              <a:defRPr sz="2400" b="1" cap="all" baseline="0">
                <a:solidFill>
                  <a:schemeClr val="bg1"/>
                </a:solidFill>
              </a:defRPr>
            </a:lvl1pPr>
          </a:lstStyle>
          <a:p>
            <a:r>
              <a:rPr lang="en-US" dirty="0" smtClean="0"/>
              <a:t>Full-frame image layout  – title</a:t>
            </a:r>
            <a:endParaRPr lang="en-US" dirty="0"/>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8"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9" name="TextBox 8"/>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12072827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Pic - ONE Image">
    <p:bg>
      <p:bgPr>
        <a:solidFill>
          <a:schemeClr val="bg1"/>
        </a:solidFill>
        <a:effectLst/>
      </p:bgPr>
    </p:bg>
    <p:spTree>
      <p:nvGrpSpPr>
        <p:cNvPr id="1" name=""/>
        <p:cNvGrpSpPr/>
        <p:nvPr/>
      </p:nvGrpSpPr>
      <p:grpSpPr>
        <a:xfrm>
          <a:off x="0" y="0"/>
          <a:ext cx="0" cy="0"/>
          <a:chOff x="0" y="0"/>
          <a:chExt cx="0" cy="0"/>
        </a:xfrm>
      </p:grpSpPr>
      <p:sp>
        <p:nvSpPr>
          <p:cNvPr id="8" name="Text Placeholder 6"/>
          <p:cNvSpPr>
            <a:spLocks noGrp="1"/>
          </p:cNvSpPr>
          <p:nvPr>
            <p:ph type="body" sz="quarter" idx="17" hasCustomPrompt="1"/>
          </p:nvPr>
        </p:nvSpPr>
        <p:spPr>
          <a:xfrm>
            <a:off x="0" y="2742091"/>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10" name="Text Placeholder 7"/>
          <p:cNvSpPr>
            <a:spLocks noGrp="1"/>
          </p:cNvSpPr>
          <p:nvPr>
            <p:ph type="body" sz="quarter" idx="14"/>
          </p:nvPr>
        </p:nvSpPr>
        <p:spPr>
          <a:xfrm>
            <a:off x="469900" y="3893639"/>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p:txBody>
      </p:sp>
      <p:sp>
        <p:nvSpPr>
          <p:cNvPr id="5" name="Picture Placeholder 4"/>
          <p:cNvSpPr>
            <a:spLocks noGrp="1" noChangeAspect="1"/>
          </p:cNvSpPr>
          <p:nvPr>
            <p:ph type="pic" sz="quarter" idx="13" hasCustomPrompt="1"/>
          </p:nvPr>
        </p:nvSpPr>
        <p:spPr>
          <a:xfrm>
            <a:off x="218127" y="-1"/>
            <a:ext cx="8925873" cy="2742010"/>
          </a:xfrm>
          <a:solidFill>
            <a:schemeClr val="bg1"/>
          </a:solidFill>
        </p:spPr>
        <p:txBody>
          <a:bodyPr lIns="0" tIns="1097280" anchor="t" anchorCtr="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3265038"/>
            <a:ext cx="8674100" cy="590324"/>
          </a:xfrm>
        </p:spPr>
        <p:txBody>
          <a:bodyPr lIns="0"/>
          <a:lstStyle>
            <a:lvl1pPr>
              <a:defRPr sz="2800" b="1" baseline="0">
                <a:solidFill>
                  <a:schemeClr val="bg1"/>
                </a:solidFill>
              </a:defRPr>
            </a:lvl1pPr>
          </a:lstStyle>
          <a:p>
            <a:r>
              <a:rPr lang="en-US" dirty="0" smtClean="0"/>
              <a:t>Science/R&amp;D hero – one image</a:t>
            </a:r>
            <a:br>
              <a:rPr lang="en-US" dirty="0" smtClean="0"/>
            </a:br>
            <a:r>
              <a:rPr lang="en-US" dirty="0" smtClean="0"/>
              <a:t>Headline is </a:t>
            </a:r>
            <a:r>
              <a:rPr lang="en-US" dirty="0" err="1" smtClean="0"/>
              <a:t>arial</a:t>
            </a:r>
            <a:r>
              <a:rPr lang="en-US" dirty="0" smtClean="0"/>
              <a:t> in all caps</a:t>
            </a:r>
            <a:endParaRPr lang="en-US" dirty="0"/>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9"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16594925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Pic - TWO images">
    <p:bg>
      <p:bgPr>
        <a:solidFill>
          <a:schemeClr val="bg1"/>
        </a:solidFill>
        <a:effectLst/>
      </p:bgPr>
    </p:bg>
    <p:spTree>
      <p:nvGrpSpPr>
        <p:cNvPr id="1" name=""/>
        <p:cNvGrpSpPr/>
        <p:nvPr/>
      </p:nvGrpSpPr>
      <p:grpSpPr>
        <a:xfrm>
          <a:off x="0" y="0"/>
          <a:ext cx="0" cy="0"/>
          <a:chOff x="0" y="0"/>
          <a:chExt cx="0" cy="0"/>
        </a:xfrm>
      </p:grpSpPr>
      <p:sp>
        <p:nvSpPr>
          <p:cNvPr id="13" name="Text Placeholder 6"/>
          <p:cNvSpPr>
            <a:spLocks noGrp="1"/>
          </p:cNvSpPr>
          <p:nvPr>
            <p:ph type="body" sz="quarter" idx="20" hasCustomPrompt="1"/>
          </p:nvPr>
        </p:nvSpPr>
        <p:spPr>
          <a:xfrm>
            <a:off x="0" y="2742091"/>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11" name="Picture Placeholder 4"/>
          <p:cNvSpPr>
            <a:spLocks noGrp="1" noChangeAspect="1"/>
          </p:cNvSpPr>
          <p:nvPr>
            <p:ph type="pic" sz="quarter" idx="16" hasCustomPrompt="1"/>
          </p:nvPr>
        </p:nvSpPr>
        <p:spPr>
          <a:xfrm>
            <a:off x="218127" y="0"/>
            <a:ext cx="4480560" cy="2747963"/>
          </a:xfrm>
          <a:solidFill>
            <a:schemeClr val="bg1">
              <a:lumMod val="75000"/>
            </a:schemeClr>
          </a:solidFill>
        </p:spPr>
        <p:txBody>
          <a:bodyPr tIns="1097280" anchor="t" anchorCtr="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noChangeAspect="1"/>
          </p:cNvSpPr>
          <p:nvPr>
            <p:ph type="pic" sz="quarter" idx="17" hasCustomPrompt="1"/>
          </p:nvPr>
        </p:nvSpPr>
        <p:spPr>
          <a:xfrm>
            <a:off x="4682525" y="0"/>
            <a:ext cx="4480560" cy="2747963"/>
          </a:xfrm>
          <a:solidFill>
            <a:schemeClr val="bg1">
              <a:lumMod val="85000"/>
            </a:schemeClr>
          </a:solidFill>
        </p:spPr>
        <p:txBody>
          <a:bodyPr tIns="1097280" anchor="t" anchorCtr="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3255513"/>
            <a:ext cx="8674100" cy="590324"/>
          </a:xfrm>
        </p:spPr>
        <p:txBody>
          <a:bodyPr lIns="0"/>
          <a:lstStyle>
            <a:lvl1pPr>
              <a:defRPr sz="2800" b="1">
                <a:solidFill>
                  <a:schemeClr val="bg1"/>
                </a:solidFill>
              </a:defRPr>
            </a:lvl1pPr>
          </a:lstStyle>
          <a:p>
            <a:r>
              <a:rPr lang="en-US" dirty="0" smtClean="0"/>
              <a:t>Science/R&amp;D hero – TWO images</a:t>
            </a:r>
            <a:br>
              <a:rPr lang="en-US" dirty="0" smtClean="0"/>
            </a:br>
            <a:r>
              <a:rPr lang="en-US" dirty="0" smtClean="0"/>
              <a:t>Headline is </a:t>
            </a:r>
            <a:r>
              <a:rPr lang="en-US" dirty="0" err="1" smtClean="0"/>
              <a:t>arial</a:t>
            </a:r>
            <a:r>
              <a:rPr lang="en-US" dirty="0" smtClean="0"/>
              <a:t> in all caps</a:t>
            </a:r>
            <a:endParaRPr lang="en-US" dirty="0"/>
          </a:p>
        </p:txBody>
      </p:sp>
      <p:sp>
        <p:nvSpPr>
          <p:cNvPr id="9" name="Text Placeholder 7"/>
          <p:cNvSpPr>
            <a:spLocks noGrp="1"/>
          </p:cNvSpPr>
          <p:nvPr>
            <p:ph type="body" sz="quarter" idx="14"/>
          </p:nvPr>
        </p:nvSpPr>
        <p:spPr>
          <a:xfrm>
            <a:off x="469900" y="3884114"/>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p:txBody>
      </p:sp>
      <p:sp>
        <p:nvSpPr>
          <p:cNvPr id="3" name="Slide Number Placeholder 2"/>
          <p:cNvSpPr>
            <a:spLocks noGrp="1"/>
          </p:cNvSpPr>
          <p:nvPr>
            <p:ph type="sldNum" sz="quarter" idx="18"/>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1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27095363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ic - THREE Images">
    <p:bg>
      <p:bgPr>
        <a:solidFill>
          <a:schemeClr val="bg1"/>
        </a:solidFill>
        <a:effectLst/>
      </p:bgPr>
    </p:bg>
    <p:spTree>
      <p:nvGrpSpPr>
        <p:cNvPr id="1" name=""/>
        <p:cNvGrpSpPr/>
        <p:nvPr/>
      </p:nvGrpSpPr>
      <p:grpSpPr>
        <a:xfrm>
          <a:off x="0" y="0"/>
          <a:ext cx="0" cy="0"/>
          <a:chOff x="0" y="0"/>
          <a:chExt cx="0" cy="0"/>
        </a:xfrm>
      </p:grpSpPr>
      <p:sp>
        <p:nvSpPr>
          <p:cNvPr id="11" name="Text Placeholder 6"/>
          <p:cNvSpPr>
            <a:spLocks noGrp="1"/>
          </p:cNvSpPr>
          <p:nvPr>
            <p:ph type="body" sz="quarter" idx="19" hasCustomPrompt="1"/>
          </p:nvPr>
        </p:nvSpPr>
        <p:spPr>
          <a:xfrm>
            <a:off x="0" y="2742091"/>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5" name="Picture Placeholder 4"/>
          <p:cNvSpPr>
            <a:spLocks noGrp="1" noChangeAspect="1"/>
          </p:cNvSpPr>
          <p:nvPr>
            <p:ph type="pic" sz="quarter" idx="13" hasCustomPrompt="1"/>
          </p:nvPr>
        </p:nvSpPr>
        <p:spPr>
          <a:xfrm>
            <a:off x="218127" y="0"/>
            <a:ext cx="2990088" cy="275523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3194237" y="0"/>
            <a:ext cx="2990088" cy="275523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6186112" y="0"/>
            <a:ext cx="2957888" cy="275523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893639"/>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p:txBody>
      </p:sp>
      <p:sp>
        <p:nvSpPr>
          <p:cNvPr id="2" name="Title 1"/>
          <p:cNvSpPr>
            <a:spLocks noGrp="1"/>
          </p:cNvSpPr>
          <p:nvPr>
            <p:ph type="title" hasCustomPrompt="1"/>
          </p:nvPr>
        </p:nvSpPr>
        <p:spPr>
          <a:xfrm>
            <a:off x="469900" y="3265038"/>
            <a:ext cx="8674100" cy="590324"/>
          </a:xfrm>
        </p:spPr>
        <p:txBody>
          <a:bodyPr lIns="0"/>
          <a:lstStyle>
            <a:lvl1pPr>
              <a:defRPr sz="2800" b="1">
                <a:solidFill>
                  <a:schemeClr val="bg1"/>
                </a:solidFill>
              </a:defRPr>
            </a:lvl1pPr>
          </a:lstStyle>
          <a:p>
            <a:r>
              <a:rPr lang="en-US" dirty="0" smtClean="0"/>
              <a:t>Science/R&amp;D hero – Three images</a:t>
            </a:r>
            <a:br>
              <a:rPr lang="en-US" dirty="0" smtClean="0"/>
            </a:br>
            <a:r>
              <a:rPr lang="en-US" dirty="0" smtClean="0"/>
              <a:t>Headline is </a:t>
            </a:r>
            <a:r>
              <a:rPr lang="en-US" dirty="0" err="1" smtClean="0"/>
              <a:t>arial</a:t>
            </a:r>
            <a:r>
              <a:rPr lang="en-US" dirty="0" smtClean="0"/>
              <a:t> in all caps</a:t>
            </a:r>
            <a:endParaRPr lang="en-US" dirty="0"/>
          </a:p>
        </p:txBody>
      </p:sp>
      <p:sp>
        <p:nvSpPr>
          <p:cNvPr id="3" name="Slide Number Placeholder 2"/>
          <p:cNvSpPr>
            <a:spLocks noGrp="1"/>
          </p:cNvSpPr>
          <p:nvPr>
            <p:ph type="sldNum" sz="quarter" idx="17"/>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12"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30129783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Pic - FOUR Images">
    <p:bg>
      <p:bgPr>
        <a:solidFill>
          <a:schemeClr val="bg1"/>
        </a:solidFill>
        <a:effectLst/>
      </p:bgPr>
    </p:bg>
    <p:spTree>
      <p:nvGrpSpPr>
        <p:cNvPr id="1" name=""/>
        <p:cNvGrpSpPr/>
        <p:nvPr/>
      </p:nvGrpSpPr>
      <p:grpSpPr>
        <a:xfrm>
          <a:off x="0" y="0"/>
          <a:ext cx="0" cy="0"/>
          <a:chOff x="0" y="0"/>
          <a:chExt cx="0" cy="0"/>
        </a:xfrm>
      </p:grpSpPr>
      <p:sp>
        <p:nvSpPr>
          <p:cNvPr id="19" name="Text Placeholder 6"/>
          <p:cNvSpPr>
            <a:spLocks noGrp="1"/>
          </p:cNvSpPr>
          <p:nvPr>
            <p:ph type="body" sz="quarter" idx="24" hasCustomPrompt="1"/>
          </p:nvPr>
        </p:nvSpPr>
        <p:spPr>
          <a:xfrm>
            <a:off x="0" y="0"/>
            <a:ext cx="9144000" cy="5143500"/>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5" name="Picture Placeholder 4"/>
          <p:cNvSpPr>
            <a:spLocks noGrp="1" noChangeAspect="1"/>
          </p:cNvSpPr>
          <p:nvPr>
            <p:ph type="pic" sz="quarter" idx="13" hasCustomPrompt="1"/>
          </p:nvPr>
        </p:nvSpPr>
        <p:spPr>
          <a:xfrm>
            <a:off x="218127" y="1240631"/>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2453235" y="1240631"/>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4688341" y="1240631"/>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noChangeAspect="1"/>
          </p:cNvSpPr>
          <p:nvPr>
            <p:ph type="pic" sz="quarter" idx="17" hasCustomPrompt="1"/>
          </p:nvPr>
        </p:nvSpPr>
        <p:spPr>
          <a:xfrm>
            <a:off x="6906022" y="1240631"/>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484064"/>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p:txBody>
      </p:sp>
      <p:sp>
        <p:nvSpPr>
          <p:cNvPr id="3" name="Title 2"/>
          <p:cNvSpPr>
            <a:spLocks noGrp="1"/>
          </p:cNvSpPr>
          <p:nvPr>
            <p:ph type="title" hasCustomPrompt="1"/>
          </p:nvPr>
        </p:nvSpPr>
        <p:spPr/>
        <p:txBody>
          <a:bodyPr/>
          <a:lstStyle>
            <a:lvl1pPr>
              <a:defRPr>
                <a:solidFill>
                  <a:schemeClr val="bg1"/>
                </a:solidFill>
              </a:defRPr>
            </a:lvl1pPr>
          </a:lstStyle>
          <a:p>
            <a:r>
              <a:rPr lang="en-US" dirty="0" smtClean="0"/>
              <a:t>Science/R&amp;D hero – four images</a:t>
            </a:r>
            <a:br>
              <a:rPr lang="en-US" dirty="0" smtClean="0"/>
            </a:br>
            <a:r>
              <a:rPr lang="en-US" dirty="0" smtClean="0"/>
              <a:t>Headline is </a:t>
            </a:r>
            <a:r>
              <a:rPr lang="en-US" dirty="0" err="1" smtClean="0"/>
              <a:t>arial</a:t>
            </a:r>
            <a:r>
              <a:rPr lang="en-US" dirty="0" smtClean="0"/>
              <a:t> in all caps</a:t>
            </a:r>
            <a:endParaRPr lang="en-US" dirty="0"/>
          </a:p>
        </p:txBody>
      </p:sp>
      <p:sp>
        <p:nvSpPr>
          <p:cNvPr id="4" name="Text Placeholder 3"/>
          <p:cNvSpPr>
            <a:spLocks noGrp="1"/>
          </p:cNvSpPr>
          <p:nvPr>
            <p:ph type="body" sz="quarter" idx="18" hasCustomPrompt="1"/>
          </p:nvPr>
        </p:nvSpPr>
        <p:spPr>
          <a:xfrm>
            <a:off x="218128" y="2948823"/>
            <a:ext cx="2238469" cy="358378"/>
          </a:xfrm>
        </p:spPr>
        <p:txBody>
          <a:bodyPr lIns="91440" rIns="91440"/>
          <a:lstStyle>
            <a:lvl1pPr marL="0" indent="0">
              <a:lnSpc>
                <a:spcPct val="95000"/>
              </a:lnSpc>
              <a:buNone/>
              <a:defRPr sz="1200" b="0" baseline="0">
                <a:solidFill>
                  <a:schemeClr val="bg1"/>
                </a:solidFill>
              </a:defRPr>
            </a:lvl1pPr>
          </a:lstStyle>
          <a:p>
            <a:pPr lvl="0"/>
            <a:r>
              <a:rPr lang="en-US" dirty="0" smtClean="0"/>
              <a:t>Image caption Image caption Image caption Image caption Image</a:t>
            </a:r>
            <a:endParaRPr lang="en-US" dirty="0"/>
          </a:p>
        </p:txBody>
      </p:sp>
      <p:sp>
        <p:nvSpPr>
          <p:cNvPr id="16" name="Text Placeholder 3"/>
          <p:cNvSpPr>
            <a:spLocks noGrp="1"/>
          </p:cNvSpPr>
          <p:nvPr>
            <p:ph type="body" sz="quarter" idx="19" hasCustomPrompt="1"/>
          </p:nvPr>
        </p:nvSpPr>
        <p:spPr>
          <a:xfrm>
            <a:off x="2442595"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17" name="Text Placeholder 3"/>
          <p:cNvSpPr>
            <a:spLocks noGrp="1"/>
          </p:cNvSpPr>
          <p:nvPr>
            <p:ph type="body" sz="quarter" idx="20" hasCustomPrompt="1"/>
          </p:nvPr>
        </p:nvSpPr>
        <p:spPr>
          <a:xfrm>
            <a:off x="4681064"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18" name="Text Placeholder 3"/>
          <p:cNvSpPr>
            <a:spLocks noGrp="1"/>
          </p:cNvSpPr>
          <p:nvPr>
            <p:ph type="body" sz="quarter" idx="21" hasCustomPrompt="1"/>
          </p:nvPr>
        </p:nvSpPr>
        <p:spPr>
          <a:xfrm>
            <a:off x="6905532"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2" name="Slide Number Placeholder 1"/>
          <p:cNvSpPr>
            <a:spLocks noGrp="1"/>
          </p:cNvSpPr>
          <p:nvPr>
            <p:ph type="sldNum" sz="quarter" idx="22"/>
          </p:nvPr>
        </p:nvSpPr>
        <p:spPr/>
        <p:txBody>
          <a:bodyPr/>
          <a:lstStyle>
            <a:lvl1pPr>
              <a:defRPr>
                <a:solidFill>
                  <a:schemeClr val="bg1"/>
                </a:solidFill>
              </a:defRPr>
            </a:lvl1pPr>
          </a:lstStyle>
          <a:p>
            <a:fld id="{AEFAAC5A-9C4F-4278-920D-DF2BAB595749}" type="slidenum">
              <a:rPr lang="en-US" smtClean="0"/>
              <a:pPr/>
              <a:t>‹#›</a:t>
            </a:fld>
            <a:endParaRPr lang="en-US" dirty="0"/>
          </a:p>
        </p:txBody>
      </p:sp>
      <p:sp>
        <p:nvSpPr>
          <p:cNvPr id="6" name="Footer Placeholder 5"/>
          <p:cNvSpPr>
            <a:spLocks noGrp="1"/>
          </p:cNvSpPr>
          <p:nvPr>
            <p:ph type="ftr" sz="quarter" idx="23"/>
          </p:nvPr>
        </p:nvSpPr>
        <p:spPr>
          <a:xfrm>
            <a:off x="0" y="-1"/>
            <a:ext cx="228600" cy="5143500"/>
          </a:xfrm>
          <a:prstGeom prst="rect">
            <a:avLst/>
          </a:prstGeom>
        </p:spPr>
        <p:txBody>
          <a:bodyPr/>
          <a:lstStyle/>
          <a:p>
            <a:endParaRPr lang="en-US" dirty="0"/>
          </a:p>
        </p:txBody>
      </p:sp>
      <p:sp>
        <p:nvSpPr>
          <p:cNvPr id="2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21" name="TextBox 2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13956527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628650" y="4767264"/>
            <a:ext cx="2057400" cy="273844"/>
          </a:xfrm>
          <a:prstGeom prst="rect">
            <a:avLst/>
          </a:prstGeom>
        </p:spPr>
        <p:txBody>
          <a:bodyPr/>
          <a:lstStyle/>
          <a:p>
            <a:fld id="{93C6A301-0538-44EC-B09D-202E1042A48B}" type="datetimeFigureOut">
              <a:rPr lang="en-US" smtClean="0"/>
              <a:t>2/6/2018</a:t>
            </a:fld>
            <a:endParaRPr lang="en-US" dirty="0"/>
          </a:p>
        </p:txBody>
      </p:sp>
      <p:sp>
        <p:nvSpPr>
          <p:cNvPr id="6" name="Footer Placeholder 5"/>
          <p:cNvSpPr>
            <a:spLocks noGrp="1"/>
          </p:cNvSpPr>
          <p:nvPr>
            <p:ph type="ftr" sz="quarter" idx="11"/>
          </p:nvPr>
        </p:nvSpPr>
        <p:spPr>
          <a:xfrm>
            <a:off x="3028950" y="4767264"/>
            <a:ext cx="3086100" cy="273844"/>
          </a:xfrm>
          <a:prstGeom prst="rect">
            <a:avLst/>
          </a:prstGeom>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18463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dt" sz="half" idx="10"/>
          </p:nvPr>
        </p:nvSpPr>
        <p:spPr>
          <a:xfrm>
            <a:off x="7010400" y="4929187"/>
            <a:ext cx="1371600" cy="157163"/>
          </a:xfrm>
          <a:prstGeom prst="rect">
            <a:avLst/>
          </a:prstGeom>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pPr>
              <a:defRPr/>
            </a:pPr>
            <a:fld id="{8BEE434E-B384-A245-84B1-C534A8D54264}" type="slidenum">
              <a:rPr lang="en-US"/>
              <a:pPr>
                <a:defRPr/>
              </a:pPr>
              <a:t>‹#›</a:t>
            </a:fld>
            <a:endParaRPr lang="en-US"/>
          </a:p>
        </p:txBody>
      </p:sp>
      <p:sp>
        <p:nvSpPr>
          <p:cNvPr id="5" name="Rectangle 6"/>
          <p:cNvSpPr>
            <a:spLocks noGrp="1" noChangeArrowheads="1"/>
          </p:cNvSpPr>
          <p:nvPr>
            <p:ph type="ftr" sz="quarter" idx="11"/>
          </p:nvPr>
        </p:nvSpPr>
        <p:spPr>
          <a:xfrm>
            <a:off x="3166536" y="5010152"/>
            <a:ext cx="5942013" cy="171450"/>
          </a:xfrm>
          <a:prstGeom prst="rect">
            <a:avLst/>
          </a:prstGeom>
          <a:ln/>
        </p:spPr>
        <p:txBody>
          <a:bodyPr/>
          <a:lstStyle>
            <a:lvl1pPr>
              <a:defRPr/>
            </a:lvl1pPr>
          </a:lstStyle>
          <a:p>
            <a:pPr>
              <a:defRPr/>
            </a:pPr>
            <a:r>
              <a:rPr lang="en-US" smtClean="0"/>
              <a:t>www.ci.uchicago.edu/swift    www.mcs.anl.gov/exm</a:t>
            </a:r>
            <a:endParaRPr lang="en-US" dirty="0" smtClean="0"/>
          </a:p>
        </p:txBody>
      </p:sp>
    </p:spTree>
    <p:extLst>
      <p:ext uri="{BB962C8B-B14F-4D97-AF65-F5344CB8AC3E}">
        <p14:creationId xmlns:p14="http://schemas.microsoft.com/office/powerpoint/2010/main" val="1269073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367903"/>
            <a:ext cx="8372901" cy="621711"/>
          </a:xfrm>
        </p:spPr>
        <p:txBody>
          <a:bodyPr/>
          <a:lstStyle>
            <a:lvl1pPr>
              <a:defRPr b="1"/>
            </a:lvl1pPr>
          </a:lstStyle>
          <a:p>
            <a:r>
              <a:rPr lang="en-US" dirty="0" smtClean="0"/>
              <a:t>TITLE AND CONTENT </a:t>
            </a:r>
            <a:br>
              <a:rPr lang="en-US" dirty="0" smtClean="0"/>
            </a:br>
            <a:r>
              <a:rPr lang="en-US" dirty="0" smtClean="0"/>
              <a:t>Headline in </a:t>
            </a:r>
            <a:r>
              <a:rPr lang="en-US" dirty="0" err="1" smtClean="0"/>
              <a:t>arial</a:t>
            </a:r>
            <a:r>
              <a:rPr lang="en-US" dirty="0" smtClean="0"/>
              <a:t> and all caps</a:t>
            </a:r>
            <a:endParaRPr lang="en-US" dirty="0"/>
          </a:p>
        </p:txBody>
      </p:sp>
      <p:sp>
        <p:nvSpPr>
          <p:cNvPr id="6"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Box 3"/>
          <p:cNvSpPr txBox="1"/>
          <p:nvPr userDrawn="1"/>
        </p:nvSpPr>
        <p:spPr>
          <a:xfrm>
            <a:off x="2148350" y="1084175"/>
            <a:ext cx="184731" cy="369332"/>
          </a:xfrm>
          <a:prstGeom prst="rect">
            <a:avLst/>
          </a:prstGeom>
          <a:noFill/>
        </p:spPr>
        <p:txBody>
          <a:bodyPr wrap="none" rtlCol="0">
            <a:spAutoFit/>
          </a:bodyPr>
          <a:lstStyle/>
          <a:p>
            <a:endParaRPr lang="en-US" dirty="0"/>
          </a:p>
        </p:txBody>
      </p:sp>
      <p:sp>
        <p:nvSpPr>
          <p:cNvPr id="7" name="Slide Number Placeholder 6"/>
          <p:cNvSpPr>
            <a:spLocks noGrp="1"/>
          </p:cNvSpPr>
          <p:nvPr>
            <p:ph type="sldNum" sz="quarter" idx="13"/>
          </p:nvPr>
        </p:nvSpPr>
        <p:spPr/>
        <p:txBody>
          <a:bodyPr/>
          <a:lstStyle/>
          <a:p>
            <a:fld id="{AEFAAC5A-9C4F-4278-920D-DF2BAB595749}" type="slidenum">
              <a:rPr lang="en-US" smtClean="0"/>
              <a:pPr/>
              <a:t>‹#›</a:t>
            </a:fld>
            <a:endParaRPr lang="en-US" dirty="0"/>
          </a:p>
        </p:txBody>
      </p:sp>
    </p:spTree>
    <p:extLst>
      <p:ext uri="{BB962C8B-B14F-4D97-AF65-F5344CB8AC3E}">
        <p14:creationId xmlns:p14="http://schemas.microsoft.com/office/powerpoint/2010/main" val="39814670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dt" sz="half" idx="10"/>
          </p:nvPr>
        </p:nvSpPr>
        <p:spPr>
          <a:xfrm>
            <a:off x="7010400" y="4929187"/>
            <a:ext cx="1371600" cy="157163"/>
          </a:xfrm>
          <a:prstGeom prst="rect">
            <a:avLst/>
          </a:prstGeom>
          <a:ln/>
        </p:spPr>
        <p:txBody>
          <a:bodyPr/>
          <a:lstStyle>
            <a:lvl1pPr>
              <a:defRPr/>
            </a:lvl1pPr>
          </a:lstStyle>
          <a:p>
            <a:pPr>
              <a:defRPr/>
            </a:pPr>
            <a:endParaRPr lang="en-US"/>
          </a:p>
        </p:txBody>
      </p:sp>
      <p:sp>
        <p:nvSpPr>
          <p:cNvPr id="4" name="Rectangle 6"/>
          <p:cNvSpPr>
            <a:spLocks noGrp="1" noChangeArrowheads="1"/>
          </p:cNvSpPr>
          <p:nvPr>
            <p:ph type="ftr" sz="quarter" idx="11"/>
          </p:nvPr>
        </p:nvSpPr>
        <p:spPr>
          <a:xfrm>
            <a:off x="657226" y="4730354"/>
            <a:ext cx="5942013" cy="171450"/>
          </a:xfrm>
          <a:prstGeom prst="rect">
            <a:avLst/>
          </a:prstGeom>
          <a:ln/>
        </p:spPr>
        <p:txBody>
          <a:bodyPr/>
          <a:lstStyle>
            <a:lvl1pPr>
              <a:defRPr/>
            </a:lvl1pPr>
          </a:lstStyle>
          <a:p>
            <a:pPr>
              <a:defRPr/>
            </a:pPr>
            <a:endParaRPr lang="en-US"/>
          </a:p>
        </p:txBody>
      </p:sp>
      <p:sp>
        <p:nvSpPr>
          <p:cNvPr id="5" name="Rectangle 7"/>
          <p:cNvSpPr>
            <a:spLocks noGrp="1" noChangeArrowheads="1"/>
          </p:cNvSpPr>
          <p:nvPr>
            <p:ph type="sldNum" sz="quarter" idx="12"/>
          </p:nvPr>
        </p:nvSpPr>
        <p:spPr>
          <a:ln/>
        </p:spPr>
        <p:txBody>
          <a:bodyPr/>
          <a:lstStyle>
            <a:lvl1pPr>
              <a:defRPr/>
            </a:lvl1pPr>
          </a:lstStyle>
          <a:p>
            <a:pPr>
              <a:defRPr/>
            </a:pPr>
            <a:fld id="{BD815F56-630E-7E4B-8F2C-15A1EE33C21F}" type="slidenum">
              <a:rPr lang="en-US"/>
              <a:pPr>
                <a:defRPr/>
              </a:pPr>
              <a:t>‹#›</a:t>
            </a:fld>
            <a:endParaRPr lang="en-US"/>
          </a:p>
        </p:txBody>
      </p:sp>
    </p:spTree>
    <p:extLst>
      <p:ext uri="{BB962C8B-B14F-4D97-AF65-F5344CB8AC3E}">
        <p14:creationId xmlns:p14="http://schemas.microsoft.com/office/powerpoint/2010/main" val="35921283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pic>
        <p:nvPicPr>
          <p:cNvPr id="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00979" y="4617661"/>
            <a:ext cx="1546678" cy="417890"/>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3" name="Text Placeholder 2"/>
          <p:cNvSpPr>
            <a:spLocks noGrp="1"/>
          </p:cNvSpPr>
          <p:nvPr>
            <p:ph type="body" sz="quarter" idx="10" hasCustomPrompt="1"/>
          </p:nvPr>
        </p:nvSpPr>
        <p:spPr>
          <a:xfrm>
            <a:off x="4"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dirty="0" smtClean="0"/>
              <a:t>Type in SECTION BREAK TITLE</a:t>
            </a:r>
          </a:p>
        </p:txBody>
      </p:sp>
    </p:spTree>
    <p:extLst>
      <p:ext uri="{BB962C8B-B14F-4D97-AF65-F5344CB8AC3E}">
        <p14:creationId xmlns:p14="http://schemas.microsoft.com/office/powerpoint/2010/main" val="1575903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BASIC CONTENT SLIDE</a:t>
            </a:r>
            <a:br>
              <a:rPr lang="en-US" dirty="0" smtClean="0"/>
            </a:br>
            <a:r>
              <a:rPr lang="en-US" dirty="0" smtClean="0"/>
              <a:t>one or two lines for headline</a:t>
            </a:r>
            <a:endParaRPr lang="en-US" dirty="0"/>
          </a:p>
        </p:txBody>
      </p:sp>
      <p:sp>
        <p:nvSpPr>
          <p:cNvPr id="3" name="Content Placeholder 2"/>
          <p:cNvSpPr>
            <a:spLocks noGrp="1"/>
          </p:cNvSpPr>
          <p:nvPr>
            <p:ph idx="1" hasCustomPrompt="1"/>
          </p:nvPr>
        </p:nvSpPr>
        <p:spPr>
          <a:xfrm>
            <a:off x="457203" y="1274996"/>
            <a:ext cx="8372901" cy="3317082"/>
          </a:xfrm>
        </p:spPr>
        <p:txBody>
          <a:bodyPr/>
          <a:lstStyle>
            <a:lvl1pPr>
              <a:defRPr baseline="0"/>
            </a:lvl1pPr>
          </a:lstStyle>
          <a:p>
            <a:pPr lvl="0"/>
            <a:r>
              <a:rPr lang="en-US" dirty="0" smtClean="0"/>
              <a:t>Click to add 1st-level bullet. Click an icon below to add table, graph or other imagery.</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smtClean="0"/>
              <a:t>Slide subtitle optional -  delete as needed</a:t>
            </a:r>
            <a:endParaRPr lang="en-US" dirty="0"/>
          </a:p>
        </p:txBody>
      </p:sp>
      <p:sp>
        <p:nvSpPr>
          <p:cNvPr id="8" name="Slide Number Placeholder 7"/>
          <p:cNvSpPr>
            <a:spLocks noGrp="1"/>
          </p:cNvSpPr>
          <p:nvPr>
            <p:ph type="sldNum" sz="quarter" idx="13"/>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Tree>
    <p:extLst>
      <p:ext uri="{BB962C8B-B14F-4D97-AF65-F5344CB8AC3E}">
        <p14:creationId xmlns:p14="http://schemas.microsoft.com/office/powerpoint/2010/main" val="3380428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TITLE AND CONTENT </a:t>
            </a:r>
            <a:br>
              <a:rPr lang="en-US" dirty="0" smtClean="0"/>
            </a:br>
            <a:r>
              <a:rPr lang="en-US" dirty="0" smtClean="0"/>
              <a:t>Headline in </a:t>
            </a:r>
            <a:r>
              <a:rPr lang="en-US" dirty="0" err="1" smtClean="0"/>
              <a:t>arial</a:t>
            </a:r>
            <a:r>
              <a:rPr lang="en-US" dirty="0" smtClean="0"/>
              <a:t> and all caps</a:t>
            </a:r>
            <a:endParaRPr lang="en-US" dirty="0"/>
          </a:p>
        </p:txBody>
      </p:sp>
      <p:sp>
        <p:nvSpPr>
          <p:cNvPr id="6"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Box 3"/>
          <p:cNvSpPr txBox="1"/>
          <p:nvPr userDrawn="1"/>
        </p:nvSpPr>
        <p:spPr>
          <a:xfrm>
            <a:off x="2148352" y="1084175"/>
            <a:ext cx="184731" cy="369332"/>
          </a:xfrm>
          <a:prstGeom prst="rect">
            <a:avLst/>
          </a:prstGeom>
          <a:noFill/>
        </p:spPr>
        <p:txBody>
          <a:bodyPr wrap="none" rtlCol="0">
            <a:spAutoFit/>
          </a:bodyPr>
          <a:lstStyle/>
          <a:p>
            <a:endParaRPr lang="en-US" dirty="0">
              <a:solidFill>
                <a:srgbClr val="47484A"/>
              </a:solidFill>
            </a:endParaRPr>
          </a:p>
        </p:txBody>
      </p:sp>
      <p:sp>
        <p:nvSpPr>
          <p:cNvPr id="7" name="Slide Number Placeholder 6"/>
          <p:cNvSpPr>
            <a:spLocks noGrp="1"/>
          </p:cNvSpPr>
          <p:nvPr>
            <p:ph type="sldNum" sz="quarter" idx="13"/>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Tree>
    <p:extLst>
      <p:ext uri="{BB962C8B-B14F-4D97-AF65-F5344CB8AC3E}">
        <p14:creationId xmlns:p14="http://schemas.microsoft.com/office/powerpoint/2010/main" val="32233562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lumns-TWO">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57200" y="1274998"/>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400"/>
            </a:lvl4pPr>
            <a:lvl5pPr marL="1084263" indent="-171450">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00588" y="1264282"/>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400"/>
            </a:lvl4pPr>
            <a:lvl5pPr marL="1084263" indent="-171450">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hasCustomPrompt="1"/>
          </p:nvPr>
        </p:nvSpPr>
        <p:spPr/>
        <p:txBody>
          <a:bodyPr/>
          <a:lstStyle>
            <a:lvl1pPr>
              <a:defRPr/>
            </a:lvl1pPr>
          </a:lstStyle>
          <a:p>
            <a:r>
              <a:rPr lang="en-US" dirty="0" smtClean="0"/>
              <a:t>Two-column CONTENT slide</a:t>
            </a:r>
            <a:br>
              <a:rPr lang="en-US" dirty="0" smtClean="0"/>
            </a:br>
            <a:r>
              <a:rPr lang="en-US" dirty="0" smtClean="0"/>
              <a:t>one or two lines for headline</a:t>
            </a:r>
            <a:endParaRPr lang="en-US" dirty="0"/>
          </a:p>
        </p:txBody>
      </p:sp>
    </p:spTree>
    <p:extLst>
      <p:ext uri="{BB962C8B-B14F-4D97-AF65-F5344CB8AC3E}">
        <p14:creationId xmlns:p14="http://schemas.microsoft.com/office/powerpoint/2010/main" val="647214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lumns-TWO w/boxed heads">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a:xfrm>
            <a:off x="460895" y="1697827"/>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400"/>
            </a:lvl4pPr>
            <a:lvl5pPr marL="1084263" indent="-171450">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4875" y="1697827"/>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400"/>
            </a:lvl4pPr>
            <a:lvl5pPr marL="1084263" indent="-171450">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3"/>
          <p:cNvSpPr>
            <a:spLocks noGrp="1"/>
          </p:cNvSpPr>
          <p:nvPr>
            <p:ph type="body" sz="quarter" idx="16" hasCustomPrompt="1"/>
          </p:nvPr>
        </p:nvSpPr>
        <p:spPr>
          <a:xfrm>
            <a:off x="4714875" y="1263173"/>
            <a:ext cx="4114800" cy="465749"/>
          </a:xfrm>
          <a:prstGeom prst="rect">
            <a:avLst/>
          </a:prstGeom>
          <a:solidFill>
            <a:schemeClr val="accent1"/>
          </a:solidFill>
          <a:ln w="9525">
            <a:solidFill>
              <a:schemeClr val="accent1"/>
            </a:solidFill>
            <a:miter lim="800000"/>
          </a:ln>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dirty="0" smtClean="0"/>
              <a:t>Click to Add Headline</a:t>
            </a:r>
          </a:p>
        </p:txBody>
      </p:sp>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74786"/>
          </a:xfrm>
          <a:noFill/>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9" name="Text Placeholder 3"/>
          <p:cNvSpPr>
            <a:spLocks noGrp="1"/>
          </p:cNvSpPr>
          <p:nvPr>
            <p:ph type="body" sz="quarter" idx="15" hasCustomPrompt="1"/>
          </p:nvPr>
        </p:nvSpPr>
        <p:spPr>
          <a:xfrm>
            <a:off x="460895" y="1263173"/>
            <a:ext cx="4114800" cy="465749"/>
          </a:xfrm>
          <a:prstGeom prst="rect">
            <a:avLst/>
          </a:prstGeom>
          <a:solidFill>
            <a:schemeClr val="accent1"/>
          </a:solidFill>
          <a:ln w="9525">
            <a:solidFill>
              <a:schemeClr val="accent1"/>
            </a:solidFill>
            <a:miter lim="800000"/>
          </a:ln>
          <a:effectLst/>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dirty="0" smtClean="0"/>
              <a:t>Click to Add Headline</a:t>
            </a:r>
          </a:p>
        </p:txBody>
      </p:sp>
      <p:sp>
        <p:nvSpPr>
          <p:cNvPr id="2" name="Title 1"/>
          <p:cNvSpPr>
            <a:spLocks noGrp="1"/>
          </p:cNvSpPr>
          <p:nvPr>
            <p:ph type="title" hasCustomPrompt="1"/>
          </p:nvPr>
        </p:nvSpPr>
        <p:spPr/>
        <p:txBody>
          <a:bodyPr/>
          <a:lstStyle>
            <a:lvl1pPr>
              <a:defRPr baseline="0"/>
            </a:lvl1pPr>
          </a:lstStyle>
          <a:p>
            <a:r>
              <a:rPr lang="en-US" dirty="0" smtClean="0"/>
              <a:t>Two-column CONTENT slide</a:t>
            </a:r>
            <a:br>
              <a:rPr lang="en-US" dirty="0" smtClean="0"/>
            </a:br>
            <a:r>
              <a:rPr lang="en-US" dirty="0" smtClean="0"/>
              <a:t>with box treatment</a:t>
            </a:r>
            <a:endParaRPr lang="en-US" dirty="0"/>
          </a:p>
        </p:txBody>
      </p:sp>
    </p:spTree>
    <p:extLst>
      <p:ext uri="{BB962C8B-B14F-4D97-AF65-F5344CB8AC3E}">
        <p14:creationId xmlns:p14="http://schemas.microsoft.com/office/powerpoint/2010/main" val="22713885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solidFill>
                  <a:srgbClr val="FFFFFF">
                    <a:lumMod val="50000"/>
                  </a:srgbClr>
                </a:solidFill>
              </a:rPr>
              <a:pPr/>
              <a:t>‹#›</a:t>
            </a:fld>
            <a:endParaRPr lang="en-US">
              <a:solidFill>
                <a:srgbClr val="FFFFFF">
                  <a:lumMod val="50000"/>
                </a:srgbClr>
              </a:solidFill>
            </a:endParaRPr>
          </a:p>
        </p:txBody>
      </p:sp>
      <p:sp>
        <p:nvSpPr>
          <p:cNvPr id="4" name="Text Placeholder 3"/>
          <p:cNvSpPr>
            <a:spLocks noGrp="1"/>
          </p:cNvSpPr>
          <p:nvPr>
            <p:ph type="body" sz="quarter" idx="13"/>
          </p:nvPr>
        </p:nvSpPr>
        <p:spPr>
          <a:xfrm>
            <a:off x="4503575" y="1274997"/>
            <a:ext cx="4319750" cy="1687073"/>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95681" y="1274996"/>
            <a:ext cx="3729481"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95681" y="3060441"/>
            <a:ext cx="3729481"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VERTICAL</a:t>
            </a:r>
            <a:br>
              <a:rPr lang="en-US" dirty="0" smtClean="0"/>
            </a:br>
            <a:r>
              <a:rPr lang="en-US" dirty="0" smtClean="0"/>
              <a:t>Headline in </a:t>
            </a:r>
            <a:r>
              <a:rPr lang="en-US" dirty="0" err="1" smtClean="0"/>
              <a:t>arial</a:t>
            </a:r>
            <a:r>
              <a:rPr lang="en-US" dirty="0" smtClean="0"/>
              <a:t> and all caps</a:t>
            </a:r>
            <a:endParaRPr lang="en-US" dirty="0"/>
          </a:p>
        </p:txBody>
      </p:sp>
      <p:sp>
        <p:nvSpPr>
          <p:cNvPr id="8"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0" name="Text Placeholder 3"/>
          <p:cNvSpPr>
            <a:spLocks noGrp="1"/>
          </p:cNvSpPr>
          <p:nvPr>
            <p:ph type="body" sz="quarter" idx="18"/>
          </p:nvPr>
        </p:nvSpPr>
        <p:spPr>
          <a:xfrm>
            <a:off x="4503575" y="3050219"/>
            <a:ext cx="4319750" cy="1687073"/>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5651486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solidFill>
                  <a:srgbClr val="FFFFFF">
                    <a:lumMod val="50000"/>
                  </a:srgbClr>
                </a:solidFill>
              </a:rPr>
              <a:pPr/>
              <a:t>‹#›</a:t>
            </a:fld>
            <a:endParaRPr lang="en-US">
              <a:solidFill>
                <a:srgbClr val="FFFFFF">
                  <a:lumMod val="50000"/>
                </a:srgbClr>
              </a:solidFill>
            </a:endParaRPr>
          </a:p>
        </p:txBody>
      </p:sp>
      <p:sp>
        <p:nvSpPr>
          <p:cNvPr id="4" name="Text Placeholder 3"/>
          <p:cNvSpPr>
            <a:spLocks noGrp="1"/>
          </p:cNvSpPr>
          <p:nvPr>
            <p:ph type="body" sz="quarter" idx="13"/>
          </p:nvPr>
        </p:nvSpPr>
        <p:spPr>
          <a:xfrm>
            <a:off x="3045309" y="1298646"/>
            <a:ext cx="5814912" cy="110952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89394" y="1290311"/>
            <a:ext cx="2023746" cy="101029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87017" y="2467806"/>
            <a:ext cx="2028507" cy="101029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THREE IMAGES – VERTICAL</a:t>
            </a:r>
            <a:br>
              <a:rPr lang="en-US" dirty="0" smtClean="0"/>
            </a:br>
            <a:r>
              <a:rPr lang="en-US" dirty="0" smtClean="0"/>
              <a:t>Headline in </a:t>
            </a:r>
            <a:r>
              <a:rPr lang="en-US" dirty="0" err="1" smtClean="0"/>
              <a:t>arial</a:t>
            </a:r>
            <a:r>
              <a:rPr lang="en-US" dirty="0" smtClean="0"/>
              <a:t> and all caps</a:t>
            </a:r>
            <a:endParaRPr lang="en-US" dirty="0"/>
          </a:p>
        </p:txBody>
      </p:sp>
      <p:sp>
        <p:nvSpPr>
          <p:cNvPr id="8"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0" name="Text Placeholder 3"/>
          <p:cNvSpPr>
            <a:spLocks noGrp="1"/>
          </p:cNvSpPr>
          <p:nvPr>
            <p:ph type="body" sz="quarter" idx="18"/>
          </p:nvPr>
        </p:nvSpPr>
        <p:spPr>
          <a:xfrm>
            <a:off x="3045309" y="2478577"/>
            <a:ext cx="5814912" cy="110952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Picture Placeholder 4"/>
          <p:cNvSpPr>
            <a:spLocks noGrp="1"/>
          </p:cNvSpPr>
          <p:nvPr>
            <p:ph type="pic" sz="quarter" idx="19" hasCustomPrompt="1"/>
          </p:nvPr>
        </p:nvSpPr>
        <p:spPr>
          <a:xfrm>
            <a:off x="487016" y="3654736"/>
            <a:ext cx="2028507" cy="101029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5" name="Text Placeholder 3"/>
          <p:cNvSpPr>
            <a:spLocks noGrp="1"/>
          </p:cNvSpPr>
          <p:nvPr>
            <p:ph type="body" sz="quarter" idx="20"/>
          </p:nvPr>
        </p:nvSpPr>
        <p:spPr>
          <a:xfrm>
            <a:off x="3045309" y="3642091"/>
            <a:ext cx="5814912" cy="110952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TextBox 1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21285803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IMAGES - top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88732" y="2998762"/>
            <a:ext cx="4114800"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6218" y="2998762"/>
            <a:ext cx="4097585"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95679" y="1274996"/>
            <a:ext cx="4023360"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709050" y="1274996"/>
            <a:ext cx="4023360"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top HORIZONTAL</a:t>
            </a:r>
            <a:br>
              <a:rPr lang="en-US" dirty="0" smtClean="0"/>
            </a:br>
            <a:r>
              <a:rPr lang="en-US" dirty="0" smtClean="0"/>
              <a:t>Headline in </a:t>
            </a:r>
            <a:r>
              <a:rPr lang="en-US" dirty="0" err="1" smtClean="0"/>
              <a:t>arial</a:t>
            </a:r>
            <a:r>
              <a:rPr lang="en-US" dirty="0" smtClean="0"/>
              <a:t> and all caps</a:t>
            </a:r>
            <a:endParaRPr lang="en-US" dirty="0"/>
          </a:p>
        </p:txBody>
      </p:sp>
      <p:sp>
        <p:nvSpPr>
          <p:cNvPr id="10" name="TextBox 9"/>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5007512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IMAGES - Bottom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57200" y="1274998"/>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6215" y="1274998"/>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Picture Placeholder 4"/>
          <p:cNvSpPr>
            <a:spLocks noGrp="1"/>
          </p:cNvSpPr>
          <p:nvPr>
            <p:ph type="pic" sz="quarter" idx="15" hasCustomPrompt="1"/>
          </p:nvPr>
        </p:nvSpPr>
        <p:spPr>
          <a:xfrm>
            <a:off x="464146" y="2577986"/>
            <a:ext cx="4023360" cy="1714500"/>
          </a:xfrm>
          <a:solidFill>
            <a:schemeClr val="bg1">
              <a:lumMod val="75000"/>
            </a:schemeClr>
          </a:solidFill>
        </p:spPr>
        <p:txBody>
          <a:bodyPr tIns="27432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p:cNvSpPr>
          <p:nvPr>
            <p:ph type="pic" sz="quarter" idx="16" hasCustomPrompt="1"/>
          </p:nvPr>
        </p:nvSpPr>
        <p:spPr>
          <a:xfrm>
            <a:off x="4730864" y="2577986"/>
            <a:ext cx="4023360" cy="1714500"/>
          </a:xfrm>
          <a:solidFill>
            <a:schemeClr val="bg1">
              <a:lumMod val="75000"/>
            </a:schemeClr>
          </a:solidFill>
        </p:spPr>
        <p:txBody>
          <a:bodyPr tIns="27432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bottom HORIZONTAL</a:t>
            </a:r>
            <a:br>
              <a:rPr lang="en-US" dirty="0" smtClean="0"/>
            </a:br>
            <a:r>
              <a:rPr lang="en-US" dirty="0" smtClean="0"/>
              <a:t>WITH CAPTIONS</a:t>
            </a:r>
            <a:endParaRPr lang="en-US" dirty="0"/>
          </a:p>
        </p:txBody>
      </p:sp>
      <p:sp>
        <p:nvSpPr>
          <p:cNvPr id="12" name="TextBox 11"/>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
        <p:nvSpPr>
          <p:cNvPr id="8" name="Text Placeholder 7"/>
          <p:cNvSpPr>
            <a:spLocks noGrp="1"/>
          </p:cNvSpPr>
          <p:nvPr>
            <p:ph type="body" sz="quarter" idx="17"/>
          </p:nvPr>
        </p:nvSpPr>
        <p:spPr>
          <a:xfrm>
            <a:off x="476268" y="4301320"/>
            <a:ext cx="3995723" cy="426329"/>
          </a:xfrm>
        </p:spPr>
        <p:txBody>
          <a:bodyPr/>
          <a:lstStyle>
            <a:lvl1pPr marL="0" indent="0">
              <a:buNone/>
              <a:defRPr sz="1200"/>
            </a:lvl1pPr>
          </a:lstStyle>
          <a:p>
            <a:pPr lvl="0"/>
            <a:r>
              <a:rPr lang="en-US" smtClean="0"/>
              <a:t>Click to edit Master text styles</a:t>
            </a:r>
          </a:p>
        </p:txBody>
      </p:sp>
      <p:sp>
        <p:nvSpPr>
          <p:cNvPr id="13" name="Text Placeholder 7"/>
          <p:cNvSpPr>
            <a:spLocks noGrp="1"/>
          </p:cNvSpPr>
          <p:nvPr>
            <p:ph type="body" sz="quarter" idx="18"/>
          </p:nvPr>
        </p:nvSpPr>
        <p:spPr>
          <a:xfrm>
            <a:off x="4750292" y="4301320"/>
            <a:ext cx="3995723" cy="426329"/>
          </a:xfrm>
        </p:spPr>
        <p:txBody>
          <a:bodyPr/>
          <a:lstStyle>
            <a:lvl1pPr marL="0" indent="0">
              <a:buNone/>
              <a:defRPr sz="1200"/>
            </a:lvl1pPr>
          </a:lstStyle>
          <a:p>
            <a:pPr lvl="0"/>
            <a:r>
              <a:rPr lang="en-US" smtClean="0"/>
              <a:t>Click to edit Master text styles</a:t>
            </a:r>
          </a:p>
        </p:txBody>
      </p:sp>
    </p:spTree>
    <p:extLst>
      <p:ext uri="{BB962C8B-B14F-4D97-AF65-F5344CB8AC3E}">
        <p14:creationId xmlns:p14="http://schemas.microsoft.com/office/powerpoint/2010/main" val="29832706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lumns-TWO">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30288"/>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57200" y="1428723"/>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800"/>
            </a:lvl4pPr>
            <a:lvl5pPr marL="1084263" indent="-171450">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00588" y="1418007"/>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800"/>
            </a:lvl4pPr>
            <a:lvl5pPr marL="1084263" indent="-171450">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hasCustomPrompt="1"/>
          </p:nvPr>
        </p:nvSpPr>
        <p:spPr/>
        <p:txBody>
          <a:bodyPr/>
          <a:lstStyle>
            <a:lvl1pPr>
              <a:defRPr/>
            </a:lvl1pPr>
          </a:lstStyle>
          <a:p>
            <a:r>
              <a:rPr lang="en-US" dirty="0" smtClean="0"/>
              <a:t>Two-column CONTENT slide</a:t>
            </a:r>
            <a:br>
              <a:rPr lang="en-US" dirty="0" smtClean="0"/>
            </a:br>
            <a:r>
              <a:rPr lang="en-US" dirty="0" smtClean="0"/>
              <a:t>one or two lines for headline</a:t>
            </a:r>
            <a:endParaRPr lang="en-US" dirty="0"/>
          </a:p>
        </p:txBody>
      </p:sp>
    </p:spTree>
    <p:extLst>
      <p:ext uri="{BB962C8B-B14F-4D97-AF65-F5344CB8AC3E}">
        <p14:creationId xmlns:p14="http://schemas.microsoft.com/office/powerpoint/2010/main" val="34075724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S/caption - TWO images">
    <p:spTree>
      <p:nvGrpSpPr>
        <p:cNvPr id="1" name=""/>
        <p:cNvGrpSpPr/>
        <p:nvPr/>
      </p:nvGrpSpPr>
      <p:grpSpPr>
        <a:xfrm>
          <a:off x="0" y="0"/>
          <a:ext cx="0" cy="0"/>
          <a:chOff x="0" y="0"/>
          <a:chExt cx="0" cy="0"/>
        </a:xfrm>
      </p:grpSpPr>
      <p:sp>
        <p:nvSpPr>
          <p:cNvPr id="9" name="Picture Placeholder 4"/>
          <p:cNvSpPr>
            <a:spLocks noGrp="1" noChangeAspect="1"/>
          </p:cNvSpPr>
          <p:nvPr>
            <p:ph type="pic" sz="quarter" idx="15" hasCustomPrompt="1"/>
          </p:nvPr>
        </p:nvSpPr>
        <p:spPr>
          <a:xfrm>
            <a:off x="676630" y="1283697"/>
            <a:ext cx="3790374" cy="280811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0" name="Text Placeholder 5"/>
          <p:cNvSpPr>
            <a:spLocks noGrp="1"/>
          </p:cNvSpPr>
          <p:nvPr>
            <p:ph type="body" sz="quarter" idx="17" hasCustomPrompt="1"/>
          </p:nvPr>
        </p:nvSpPr>
        <p:spPr>
          <a:xfrm>
            <a:off x="676630" y="4123085"/>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 </a:t>
            </a:r>
          </a:p>
          <a:p>
            <a:r>
              <a:rPr lang="en-US" dirty="0" smtClean="0"/>
              <a:t>Image Caption </a:t>
            </a:r>
          </a:p>
          <a:p>
            <a:r>
              <a:rPr lang="en-US" dirty="0" smtClean="0"/>
              <a:t> </a:t>
            </a:r>
            <a:endParaRPr lang="en-US" dirty="0"/>
          </a:p>
        </p:txBody>
      </p:sp>
      <p:sp>
        <p:nvSpPr>
          <p:cNvPr id="2" name="Title 1"/>
          <p:cNvSpPr>
            <a:spLocks noGrp="1"/>
          </p:cNvSpPr>
          <p:nvPr>
            <p:ph type="title" hasCustomPrompt="1"/>
          </p:nvPr>
        </p:nvSpPr>
        <p:spPr/>
        <p:txBody>
          <a:bodyPr/>
          <a:lstStyle>
            <a:lvl1pPr>
              <a:defRPr/>
            </a:lvl1pPr>
          </a:lstStyle>
          <a:p>
            <a:r>
              <a:rPr lang="en-US" dirty="0" smtClean="0"/>
              <a:t>TWO IMAGES with captions</a:t>
            </a:r>
            <a:br>
              <a:rPr lang="en-US" dirty="0" smtClean="0"/>
            </a:br>
            <a:r>
              <a:rPr lang="en-US" dirty="0" smtClean="0"/>
              <a:t>Headline in </a:t>
            </a:r>
            <a:r>
              <a:rPr lang="en-US" dirty="0" err="1" smtClean="0"/>
              <a:t>arial</a:t>
            </a:r>
            <a:r>
              <a:rPr lang="en-US" dirty="0" smtClean="0"/>
              <a:t> and all caps</a:t>
            </a:r>
            <a:endParaRPr lang="en-US" dirty="0"/>
          </a:p>
        </p:txBody>
      </p:sp>
      <p:sp>
        <p:nvSpPr>
          <p:cNvPr id="4" name="Slide Number Placeholder 3"/>
          <p:cNvSpPr>
            <a:spLocks noGrp="1"/>
          </p:cNvSpPr>
          <p:nvPr>
            <p:ph type="sldNum" sz="quarter" idx="19"/>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14"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6" name="Picture Placeholder 4"/>
          <p:cNvSpPr>
            <a:spLocks noGrp="1" noChangeAspect="1"/>
          </p:cNvSpPr>
          <p:nvPr>
            <p:ph type="pic" sz="quarter" idx="21" hasCustomPrompt="1"/>
          </p:nvPr>
        </p:nvSpPr>
        <p:spPr>
          <a:xfrm>
            <a:off x="4765130" y="1283113"/>
            <a:ext cx="3790374" cy="280811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7" name="Text Placeholder 5"/>
          <p:cNvSpPr>
            <a:spLocks noGrp="1"/>
          </p:cNvSpPr>
          <p:nvPr>
            <p:ph type="body" sz="quarter" idx="22" hasCustomPrompt="1"/>
          </p:nvPr>
        </p:nvSpPr>
        <p:spPr>
          <a:xfrm>
            <a:off x="4765130" y="4122501"/>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 </a:t>
            </a:r>
          </a:p>
          <a:p>
            <a:r>
              <a:rPr lang="en-US" dirty="0" smtClean="0"/>
              <a:t>Image Caption </a:t>
            </a:r>
          </a:p>
          <a:p>
            <a:r>
              <a:rPr lang="en-US" dirty="0" smtClean="0"/>
              <a:t> </a:t>
            </a:r>
            <a:endParaRPr lang="en-US" dirty="0"/>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33232858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IMAGES">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7" name="Text Placeholder 5"/>
          <p:cNvSpPr>
            <a:spLocks noGrp="1"/>
          </p:cNvSpPr>
          <p:nvPr>
            <p:ph type="body" sz="quarter" idx="12" hasCustomPrompt="1"/>
          </p:nvPr>
        </p:nvSpPr>
        <p:spPr>
          <a:xfrm>
            <a:off x="457203" y="876562"/>
            <a:ext cx="8372901" cy="364070"/>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95879" y="2712085"/>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15" name="Text Placeholder 3"/>
          <p:cNvSpPr>
            <a:spLocks noGrp="1"/>
          </p:cNvSpPr>
          <p:nvPr>
            <p:ph type="body" sz="quarter" idx="14"/>
          </p:nvPr>
        </p:nvSpPr>
        <p:spPr>
          <a:xfrm>
            <a:off x="3381086" y="2712085"/>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9" name="Picture Placeholder 4"/>
          <p:cNvSpPr>
            <a:spLocks noGrp="1" noChangeAspect="1"/>
          </p:cNvSpPr>
          <p:nvPr>
            <p:ph type="pic" sz="quarter" idx="15" hasCustomPrompt="1"/>
          </p:nvPr>
        </p:nvSpPr>
        <p:spPr>
          <a:xfrm>
            <a:off x="503079" y="1272821"/>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noChangeAspect="1"/>
          </p:cNvSpPr>
          <p:nvPr>
            <p:ph type="pic" sz="quarter" idx="16" hasCustomPrompt="1"/>
          </p:nvPr>
        </p:nvSpPr>
        <p:spPr>
          <a:xfrm>
            <a:off x="3388286" y="1272821"/>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7" name="Text Placeholder 3"/>
          <p:cNvSpPr>
            <a:spLocks noGrp="1"/>
          </p:cNvSpPr>
          <p:nvPr>
            <p:ph type="body" sz="quarter" idx="19"/>
          </p:nvPr>
        </p:nvSpPr>
        <p:spPr>
          <a:xfrm>
            <a:off x="6261696" y="2713960"/>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smtClean="0"/>
              <a:t>Click to edit Master text styles</a:t>
            </a:r>
          </a:p>
          <a:p>
            <a:pPr lvl="1"/>
            <a:r>
              <a:rPr lang="en-US" smtClean="0"/>
              <a:t>Second level</a:t>
            </a:r>
          </a:p>
          <a:p>
            <a:pPr lvl="2"/>
            <a:r>
              <a:rPr lang="en-US" smtClean="0"/>
              <a:t>Third level</a:t>
            </a:r>
          </a:p>
        </p:txBody>
      </p:sp>
      <p:sp>
        <p:nvSpPr>
          <p:cNvPr id="18" name="Picture Placeholder 4"/>
          <p:cNvSpPr>
            <a:spLocks noGrp="1" noChangeAspect="1"/>
          </p:cNvSpPr>
          <p:nvPr>
            <p:ph type="pic" sz="quarter" idx="20" hasCustomPrompt="1"/>
          </p:nvPr>
        </p:nvSpPr>
        <p:spPr>
          <a:xfrm>
            <a:off x="6268896" y="1274695"/>
            <a:ext cx="2361244" cy="1365433"/>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a:lvl1pPr>
          </a:lstStyle>
          <a:p>
            <a:r>
              <a:rPr lang="en-US" dirty="0" smtClean="0"/>
              <a:t>THREE IMAGES – HORIZONTAL</a:t>
            </a:r>
            <a:br>
              <a:rPr lang="en-US" dirty="0" smtClean="0"/>
            </a:br>
            <a:r>
              <a:rPr lang="en-US" dirty="0" smtClean="0"/>
              <a:t>Headline in </a:t>
            </a:r>
            <a:r>
              <a:rPr lang="en-US" dirty="0" err="1" smtClean="0"/>
              <a:t>arial</a:t>
            </a:r>
            <a:r>
              <a:rPr lang="en-US" dirty="0" smtClean="0"/>
              <a:t> and all caps</a:t>
            </a:r>
            <a:endParaRPr lang="en-US" dirty="0"/>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34867892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ICS/captions/bullets - FOUR Images">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7" y="1276105"/>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2453235" y="1276105"/>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4688341" y="1276105"/>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noChangeAspect="1"/>
          </p:cNvSpPr>
          <p:nvPr>
            <p:ph type="pic" sz="quarter" idx="17" hasCustomPrompt="1"/>
          </p:nvPr>
        </p:nvSpPr>
        <p:spPr>
          <a:xfrm>
            <a:off x="6906022" y="1276105"/>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529646"/>
            <a:ext cx="8434552" cy="1314195"/>
          </a:xfrm>
          <a:noFill/>
        </p:spPr>
        <p:txBody>
          <a:bodyPr lIns="0" tIns="91440"/>
          <a:lstStyle>
            <a:lvl1pPr>
              <a:defRPr sz="2000">
                <a:solidFill>
                  <a:srgbClr val="000000"/>
                </a:solidFill>
              </a:defRPr>
            </a:lvl1pPr>
            <a:lvl2pPr>
              <a:defRPr sz="2000">
                <a:solidFill>
                  <a:srgbClr val="000000"/>
                </a:solidFill>
              </a:defRPr>
            </a:lvl2pPr>
            <a:lvl3pPr>
              <a:defRPr sz="2000">
                <a:solidFill>
                  <a:srgbClr val="000000"/>
                </a:solidFill>
              </a:defRPr>
            </a:lvl3pPr>
            <a:lvl4pPr>
              <a:defRPr sz="2000">
                <a:solidFill>
                  <a:srgbClr val="000000"/>
                </a:solidFill>
              </a:defRPr>
            </a:lvl4pPr>
            <a:lvl5pPr>
              <a:defRPr sz="2000">
                <a:solidFill>
                  <a:srgbClr val="00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hasCustomPrompt="1"/>
          </p:nvPr>
        </p:nvSpPr>
        <p:spPr/>
        <p:txBody>
          <a:bodyPr/>
          <a:lstStyle>
            <a:lvl1pPr algn="l" defTabSz="457200" rtl="0" eaLnBrk="1" latinLnBrk="0" hangingPunct="1">
              <a:lnSpc>
                <a:spcPct val="95000"/>
              </a:lnSpc>
              <a:spcBef>
                <a:spcPct val="0"/>
              </a:spcBef>
              <a:buNone/>
              <a:defRPr lang="en-US" sz="2800" b="1" i="0" kern="1200" cap="all" baseline="0" dirty="0">
                <a:solidFill>
                  <a:schemeClr val="tx1">
                    <a:lumMod val="50000"/>
                  </a:schemeClr>
                </a:solidFill>
                <a:latin typeface="+mj-lt"/>
                <a:ea typeface="+mj-ea"/>
                <a:cs typeface="+mj-cs"/>
              </a:defRPr>
            </a:lvl1pPr>
          </a:lstStyle>
          <a:p>
            <a:r>
              <a:rPr lang="en-US" dirty="0" smtClean="0"/>
              <a:t>four images, captions and bullets</a:t>
            </a:r>
            <a:br>
              <a:rPr lang="en-US" dirty="0" smtClean="0"/>
            </a:br>
            <a:r>
              <a:rPr lang="en-US" dirty="0" smtClean="0"/>
              <a:t>Headline is </a:t>
            </a:r>
            <a:r>
              <a:rPr lang="en-US" dirty="0" err="1" smtClean="0"/>
              <a:t>arial</a:t>
            </a:r>
            <a:r>
              <a:rPr lang="en-US" dirty="0" smtClean="0"/>
              <a:t> in all caps</a:t>
            </a:r>
            <a:endParaRPr lang="en-US" dirty="0"/>
          </a:p>
        </p:txBody>
      </p:sp>
      <p:sp>
        <p:nvSpPr>
          <p:cNvPr id="4" name="Text Placeholder 3"/>
          <p:cNvSpPr>
            <a:spLocks noGrp="1"/>
          </p:cNvSpPr>
          <p:nvPr>
            <p:ph type="body" sz="quarter" idx="18" hasCustomPrompt="1"/>
          </p:nvPr>
        </p:nvSpPr>
        <p:spPr>
          <a:xfrm>
            <a:off x="218128" y="2984297"/>
            <a:ext cx="2238469" cy="358378"/>
          </a:xfrm>
          <a:noFill/>
        </p:spPr>
        <p:txBody>
          <a:bodyPr lIns="91440" rIns="91440"/>
          <a:lstStyle>
            <a:lvl1pPr marL="0" indent="0">
              <a:lnSpc>
                <a:spcPct val="95000"/>
              </a:lnSpc>
              <a:buNone/>
              <a:defRPr sz="1200" b="0" baseline="0">
                <a:solidFill>
                  <a:srgbClr val="000000"/>
                </a:solidFill>
              </a:defRPr>
            </a:lvl1pPr>
          </a:lstStyle>
          <a:p>
            <a:pPr lvl="0"/>
            <a:r>
              <a:rPr lang="en-US" dirty="0" smtClean="0"/>
              <a:t>Image caption Image caption Image caption Image caption Image</a:t>
            </a:r>
            <a:endParaRPr lang="en-US" dirty="0"/>
          </a:p>
        </p:txBody>
      </p:sp>
      <p:sp>
        <p:nvSpPr>
          <p:cNvPr id="16" name="Text Placeholder 3"/>
          <p:cNvSpPr>
            <a:spLocks noGrp="1"/>
          </p:cNvSpPr>
          <p:nvPr>
            <p:ph type="body" sz="quarter" idx="19" hasCustomPrompt="1"/>
          </p:nvPr>
        </p:nvSpPr>
        <p:spPr>
          <a:xfrm>
            <a:off x="2442597" y="2984297"/>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7" name="Text Placeholder 3"/>
          <p:cNvSpPr>
            <a:spLocks noGrp="1"/>
          </p:cNvSpPr>
          <p:nvPr>
            <p:ph type="body" sz="quarter" idx="20" hasCustomPrompt="1"/>
          </p:nvPr>
        </p:nvSpPr>
        <p:spPr>
          <a:xfrm>
            <a:off x="4681066" y="2984297"/>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8" name="Text Placeholder 3"/>
          <p:cNvSpPr>
            <a:spLocks noGrp="1"/>
          </p:cNvSpPr>
          <p:nvPr>
            <p:ph type="body" sz="quarter" idx="21" hasCustomPrompt="1"/>
          </p:nvPr>
        </p:nvSpPr>
        <p:spPr>
          <a:xfrm>
            <a:off x="6905534" y="2984297"/>
            <a:ext cx="2238469" cy="358378"/>
          </a:xfrm>
          <a:noFill/>
        </p:spPr>
        <p:txBody>
          <a:bodyPr lIns="91440" rIns="91440"/>
          <a:lstStyle>
            <a:lvl1pPr marL="0" indent="0">
              <a:lnSpc>
                <a:spcPct val="95000"/>
              </a:lnSpc>
              <a:buNone/>
              <a:defRPr sz="1200" b="0">
                <a:solidFill>
                  <a:srgbClr val="000000"/>
                </a:solidFill>
              </a:defRPr>
            </a:lvl1pPr>
          </a:lstStyle>
          <a:p>
            <a:pPr lvl="0"/>
            <a:r>
              <a:rPr lang="en-US" dirty="0" smtClean="0"/>
              <a:t>Image caption Image caption Image caption Image caption Image</a:t>
            </a:r>
            <a:endParaRPr lang="en-US" dirty="0"/>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
        <p:nvSpPr>
          <p:cNvPr id="7" name="Slide Number Placeholder 6"/>
          <p:cNvSpPr>
            <a:spLocks noGrp="1"/>
          </p:cNvSpPr>
          <p:nvPr>
            <p:ph type="sldNum" sz="quarter" idx="24"/>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19" name="Text Placeholder 5"/>
          <p:cNvSpPr>
            <a:spLocks noGrp="1"/>
          </p:cNvSpPr>
          <p:nvPr>
            <p:ph type="body" sz="quarter" idx="12" hasCustomPrompt="1"/>
          </p:nvPr>
        </p:nvSpPr>
        <p:spPr>
          <a:xfrm>
            <a:off x="457203" y="876562"/>
            <a:ext cx="8372901" cy="374786"/>
          </a:xfrm>
          <a:ln>
            <a:noFill/>
          </a:ln>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Tree>
    <p:extLst>
      <p:ext uri="{BB962C8B-B14F-4D97-AF65-F5344CB8AC3E}">
        <p14:creationId xmlns:p14="http://schemas.microsoft.com/office/powerpoint/2010/main" val="5819744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ICS/caption - FOUR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four IMAGES with captions</a:t>
            </a:r>
            <a:br>
              <a:rPr lang="en-US" dirty="0" smtClean="0"/>
            </a:br>
            <a:r>
              <a:rPr lang="en-US" dirty="0" smtClean="0"/>
              <a:t>Headline in </a:t>
            </a:r>
            <a:r>
              <a:rPr lang="en-US" dirty="0" err="1" smtClean="0"/>
              <a:t>arial</a:t>
            </a:r>
            <a:r>
              <a:rPr lang="en-US" dirty="0" smtClean="0"/>
              <a:t> and all caps</a:t>
            </a:r>
            <a:endParaRPr lang="en-US" dirty="0"/>
          </a:p>
        </p:txBody>
      </p:sp>
      <p:sp>
        <p:nvSpPr>
          <p:cNvPr id="3" name="Slide Number Placeholder 2"/>
          <p:cNvSpPr>
            <a:spLocks noGrp="1"/>
          </p:cNvSpPr>
          <p:nvPr>
            <p:ph type="sldNum" sz="quarter" idx="23"/>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17" name="Text Placeholder 5"/>
          <p:cNvSpPr>
            <a:spLocks noGrp="1"/>
          </p:cNvSpPr>
          <p:nvPr>
            <p:ph type="body" sz="quarter" idx="12" hasCustomPrompt="1"/>
          </p:nvPr>
        </p:nvSpPr>
        <p:spPr>
          <a:xfrm>
            <a:off x="457203" y="876563"/>
            <a:ext cx="8372901" cy="207749"/>
          </a:xfrm>
          <a:ln>
            <a:noFill/>
          </a:ln>
        </p:spPr>
        <p:txBody>
          <a:bodyPr bIns="0">
            <a:norm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p>
          <a:p>
            <a:pPr marL="228600" indent="-228600">
              <a:buFont typeface="+mj-lt"/>
              <a:buAutoNum type="arabicPeriod"/>
            </a:pPr>
            <a:r>
              <a:rPr lang="en-US" sz="1400" dirty="0" smtClean="0">
                <a:solidFill>
                  <a:srgbClr val="FFFFFF"/>
                </a:solidFill>
              </a:rPr>
              <a:t>Select </a:t>
            </a:r>
            <a:r>
              <a:rPr lang="en-US" sz="1400" dirty="0">
                <a:solidFill>
                  <a:srgbClr val="FFFFFF"/>
                </a:solidFill>
              </a:rPr>
              <a:t>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
        <p:nvSpPr>
          <p:cNvPr id="15" name="Picture Placeholder 4"/>
          <p:cNvSpPr>
            <a:spLocks noGrp="1" noChangeAspect="1"/>
          </p:cNvSpPr>
          <p:nvPr>
            <p:ph type="pic" sz="quarter" idx="15" hasCustomPrompt="1"/>
          </p:nvPr>
        </p:nvSpPr>
        <p:spPr>
          <a:xfrm>
            <a:off x="487437" y="1181001"/>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6" name="Text Placeholder 5"/>
          <p:cNvSpPr>
            <a:spLocks noGrp="1"/>
          </p:cNvSpPr>
          <p:nvPr>
            <p:ph type="body" sz="quarter" idx="17" hasCustomPrompt="1"/>
          </p:nvPr>
        </p:nvSpPr>
        <p:spPr>
          <a:xfrm>
            <a:off x="487437" y="2582571"/>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a:t>
            </a:r>
          </a:p>
          <a:p>
            <a:endParaRPr lang="en-US" dirty="0"/>
          </a:p>
        </p:txBody>
      </p:sp>
      <p:sp>
        <p:nvSpPr>
          <p:cNvPr id="18" name="Picture Placeholder 4"/>
          <p:cNvSpPr>
            <a:spLocks noGrp="1" noChangeAspect="1"/>
          </p:cNvSpPr>
          <p:nvPr>
            <p:ph type="pic" sz="quarter" idx="25" hasCustomPrompt="1"/>
          </p:nvPr>
        </p:nvSpPr>
        <p:spPr>
          <a:xfrm>
            <a:off x="4912432" y="1181001"/>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19" name="Text Placeholder 5"/>
          <p:cNvSpPr>
            <a:spLocks noGrp="1"/>
          </p:cNvSpPr>
          <p:nvPr>
            <p:ph type="body" sz="quarter" idx="26" hasCustomPrompt="1"/>
          </p:nvPr>
        </p:nvSpPr>
        <p:spPr>
          <a:xfrm>
            <a:off x="4912432" y="2582571"/>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a:t>
            </a:r>
          </a:p>
          <a:p>
            <a:endParaRPr lang="en-US" dirty="0"/>
          </a:p>
        </p:txBody>
      </p:sp>
      <p:sp>
        <p:nvSpPr>
          <p:cNvPr id="20" name="Picture Placeholder 4"/>
          <p:cNvSpPr>
            <a:spLocks noGrp="1" noChangeAspect="1"/>
          </p:cNvSpPr>
          <p:nvPr>
            <p:ph type="pic" sz="quarter" idx="27" hasCustomPrompt="1"/>
          </p:nvPr>
        </p:nvSpPr>
        <p:spPr>
          <a:xfrm>
            <a:off x="487437" y="3018865"/>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3" name="Text Placeholder 5"/>
          <p:cNvSpPr>
            <a:spLocks noGrp="1"/>
          </p:cNvSpPr>
          <p:nvPr>
            <p:ph type="body" sz="quarter" idx="28" hasCustomPrompt="1"/>
          </p:nvPr>
        </p:nvSpPr>
        <p:spPr>
          <a:xfrm>
            <a:off x="487437" y="4423889"/>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a:t>
            </a:r>
          </a:p>
          <a:p>
            <a:endParaRPr lang="en-US" dirty="0"/>
          </a:p>
        </p:txBody>
      </p:sp>
      <p:sp>
        <p:nvSpPr>
          <p:cNvPr id="24" name="Picture Placeholder 4"/>
          <p:cNvSpPr>
            <a:spLocks noGrp="1" noChangeAspect="1"/>
          </p:cNvSpPr>
          <p:nvPr>
            <p:ph type="pic" sz="quarter" idx="29" hasCustomPrompt="1"/>
          </p:nvPr>
        </p:nvSpPr>
        <p:spPr>
          <a:xfrm>
            <a:off x="4912432" y="3018865"/>
            <a:ext cx="3790374" cy="1383425"/>
          </a:xfrm>
          <a:solidFill>
            <a:schemeClr val="bg1">
              <a:lumMod val="75000"/>
            </a:schemeClr>
          </a:solidFill>
        </p:spPr>
        <p:txBody>
          <a:bodyPr tIns="182880"/>
          <a:lstStyle>
            <a:lvl1pPr marL="0" indent="0" algn="ctr">
              <a:buNone/>
              <a:defRPr baseline="0"/>
            </a:lvl1pPr>
          </a:lstStyle>
          <a:p>
            <a:r>
              <a:rPr lang="en-US" dirty="0" smtClean="0"/>
              <a:t>Click icon to insert an image</a:t>
            </a:r>
            <a:endParaRPr lang="en-US" dirty="0"/>
          </a:p>
        </p:txBody>
      </p:sp>
      <p:sp>
        <p:nvSpPr>
          <p:cNvPr id="27" name="Text Placeholder 5"/>
          <p:cNvSpPr>
            <a:spLocks noGrp="1"/>
          </p:cNvSpPr>
          <p:nvPr>
            <p:ph type="body" sz="quarter" idx="30" hasCustomPrompt="1"/>
          </p:nvPr>
        </p:nvSpPr>
        <p:spPr>
          <a:xfrm>
            <a:off x="4912432" y="4426732"/>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dirty="0" smtClean="0"/>
              <a:t>Image Caption</a:t>
            </a:r>
          </a:p>
          <a:p>
            <a:r>
              <a:rPr lang="en-US" dirty="0" smtClean="0"/>
              <a:t>Image Caption</a:t>
            </a:r>
          </a:p>
          <a:p>
            <a:endParaRPr lang="en-US" dirty="0"/>
          </a:p>
        </p:txBody>
      </p:sp>
    </p:spTree>
    <p:extLst>
      <p:ext uri="{BB962C8B-B14F-4D97-AF65-F5344CB8AC3E}">
        <p14:creationId xmlns:p14="http://schemas.microsoft.com/office/powerpoint/2010/main" val="950462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s, Graphs, Tabl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smtClean="0"/>
              <a:t>graph, chart or table slide. </a:t>
            </a:r>
            <a:br>
              <a:rPr lang="en-US" dirty="0" smtClean="0"/>
            </a:br>
            <a:r>
              <a:rPr lang="en-US" dirty="0" smtClean="0"/>
              <a:t>Headline in all caps, Arial Font</a:t>
            </a:r>
            <a:endParaRPr lang="en-US" dirty="0"/>
          </a:p>
        </p:txBody>
      </p:sp>
      <p:sp>
        <p:nvSpPr>
          <p:cNvPr id="3" name="Content Placeholder 2"/>
          <p:cNvSpPr>
            <a:spLocks noGrp="1"/>
          </p:cNvSpPr>
          <p:nvPr>
            <p:ph idx="1" hasCustomPrompt="1"/>
          </p:nvPr>
        </p:nvSpPr>
        <p:spPr>
          <a:xfrm>
            <a:off x="457203" y="1274704"/>
            <a:ext cx="8372901" cy="3022394"/>
          </a:xfrm>
        </p:spPr>
        <p:txBody>
          <a:bodyPr/>
          <a:lstStyle>
            <a:lvl1pPr>
              <a:defRPr baseline="0"/>
            </a:lvl1pPr>
          </a:lstStyle>
          <a:p>
            <a:pPr lvl="0"/>
            <a:r>
              <a:rPr lang="en-US" dirty="0" smtClean="0"/>
              <a:t>Click an icon below to add a chart, graph, or table.</a:t>
            </a:r>
            <a:endParaRPr lang="en-US" dirty="0"/>
          </a:p>
        </p:txBody>
      </p:sp>
      <p:sp>
        <p:nvSpPr>
          <p:cNvPr id="5" name="Slide Number Placeholder 4"/>
          <p:cNvSpPr>
            <a:spLocks noGrp="1"/>
          </p:cNvSpPr>
          <p:nvPr>
            <p:ph type="sldNum" sz="quarter" idx="10"/>
          </p:nvPr>
        </p:nvSpPr>
        <p:spPr/>
        <p:txBody>
          <a:body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6" name="Text Placeholder 5"/>
          <p:cNvSpPr>
            <a:spLocks noGrp="1"/>
          </p:cNvSpPr>
          <p:nvPr>
            <p:ph type="body" sz="quarter" idx="12" hasCustomPrompt="1"/>
          </p:nvPr>
        </p:nvSpPr>
        <p:spPr>
          <a:xfrm>
            <a:off x="457203" y="8765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7" name="Text Placeholder 6"/>
          <p:cNvSpPr>
            <a:spLocks noGrp="1"/>
          </p:cNvSpPr>
          <p:nvPr>
            <p:ph type="body" sz="quarter" idx="13" hasCustomPrompt="1"/>
          </p:nvPr>
        </p:nvSpPr>
        <p:spPr>
          <a:xfrm>
            <a:off x="485778" y="4739217"/>
            <a:ext cx="3711039" cy="404284"/>
          </a:xfrm>
        </p:spPr>
        <p:txBody>
          <a:bodyPr bIns="0" anchor="t" anchorCtr="0"/>
          <a:lstStyle>
            <a:lvl1pPr marL="0" indent="0">
              <a:buNone/>
              <a:defRPr sz="1050" baseline="0"/>
            </a:lvl1pPr>
          </a:lstStyle>
          <a:p>
            <a:pPr lvl="0"/>
            <a:r>
              <a:rPr lang="en-US" dirty="0" smtClean="0"/>
              <a:t>Source:</a:t>
            </a:r>
          </a:p>
        </p:txBody>
      </p:sp>
    </p:spTree>
    <p:extLst>
      <p:ext uri="{BB962C8B-B14F-4D97-AF65-F5344CB8AC3E}">
        <p14:creationId xmlns:p14="http://schemas.microsoft.com/office/powerpoint/2010/main" val="28127164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Closing slide">
    <p:spTree>
      <p:nvGrpSpPr>
        <p:cNvPr id="1" name=""/>
        <p:cNvGrpSpPr/>
        <p:nvPr/>
      </p:nvGrpSpPr>
      <p:grpSpPr>
        <a:xfrm>
          <a:off x="0" y="0"/>
          <a:ext cx="0" cy="0"/>
          <a:chOff x="0" y="0"/>
          <a:chExt cx="0" cy="0"/>
        </a:xfrm>
      </p:grpSpPr>
      <p:pic>
        <p:nvPicPr>
          <p:cNvPr id="7"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00979" y="4617661"/>
            <a:ext cx="1546678" cy="417890"/>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37"/>
          <p:cNvSpPr txBox="1"/>
          <p:nvPr userDrawn="1"/>
        </p:nvSpPr>
        <p:spPr>
          <a:xfrm>
            <a:off x="469900" y="4685417"/>
            <a:ext cx="1387624" cy="369332"/>
          </a:xfrm>
          <a:prstGeom prst="rect">
            <a:avLst/>
          </a:prstGeom>
          <a:noFill/>
        </p:spPr>
        <p:txBody>
          <a:bodyPr wrap="none" lIns="0" rtlCol="0">
            <a:spAutoFit/>
          </a:bodyPr>
          <a:lstStyle/>
          <a:p>
            <a:r>
              <a:rPr lang="en-US" dirty="0" smtClean="0">
                <a:solidFill>
                  <a:srgbClr val="47484A">
                    <a:lumMod val="50000"/>
                  </a:srgbClr>
                </a:solidFill>
              </a:rPr>
              <a:t>www.anl.gov</a:t>
            </a:r>
            <a:endParaRPr lang="en-US" dirty="0">
              <a:solidFill>
                <a:srgbClr val="47484A">
                  <a:lumMod val="50000"/>
                </a:srgbClr>
              </a:solidFill>
            </a:endParaRPr>
          </a:p>
        </p:txBody>
      </p:sp>
      <p:pic>
        <p:nvPicPr>
          <p:cNvPr id="8" name="Picture 7"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9" name="Text Placeholder 2"/>
          <p:cNvSpPr>
            <a:spLocks noGrp="1"/>
          </p:cNvSpPr>
          <p:nvPr>
            <p:ph type="body" sz="quarter" idx="10" hasCustomPrompt="1"/>
          </p:nvPr>
        </p:nvSpPr>
        <p:spPr>
          <a:xfrm>
            <a:off x="3"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dirty="0" smtClean="0"/>
              <a:t>Type in closing statement</a:t>
            </a:r>
          </a:p>
        </p:txBody>
      </p:sp>
      <p:sp>
        <p:nvSpPr>
          <p:cNvPr id="6" name="TextBox 5"/>
          <p:cNvSpPr txBox="1"/>
          <p:nvPr userDrawn="1"/>
        </p:nvSpPr>
        <p:spPr>
          <a:xfrm>
            <a:off x="-991004" y="-1361913"/>
            <a:ext cx="3782000" cy="1600438"/>
          </a:xfrm>
          <a:prstGeom prst="rect">
            <a:avLst/>
          </a:prstGeom>
          <a:solidFill>
            <a:schemeClr val="bg1">
              <a:lumMod val="50000"/>
            </a:schemeClr>
          </a:solidFill>
        </p:spPr>
        <p:txBody>
          <a:bodyPr wrap="square" rtlCol="0">
            <a:spAutoFit/>
          </a:bodyPr>
          <a:lstStyle/>
          <a:p>
            <a:r>
              <a:rPr lang="en-US" sz="1400" b="1" dirty="0" smtClean="0">
                <a:solidFill>
                  <a:srgbClr val="FFFFFF"/>
                </a:solidFill>
              </a:rPr>
              <a:t>Suggested closing statement (optional): </a:t>
            </a:r>
          </a:p>
          <a:p>
            <a:endParaRPr lang="en-US" sz="1400" b="1" dirty="0" smtClean="0">
              <a:solidFill>
                <a:srgbClr val="FFFFFF"/>
              </a:solidFill>
            </a:endParaRPr>
          </a:p>
          <a:p>
            <a:r>
              <a:rPr lang="en-US" sz="1400" b="1" dirty="0" smtClean="0">
                <a:solidFill>
                  <a:srgbClr val="FFFFFF"/>
                </a:solidFill>
              </a:rPr>
              <a:t>WE START WITH YES.</a:t>
            </a:r>
          </a:p>
          <a:p>
            <a:pPr>
              <a:spcAft>
                <a:spcPts val="1200"/>
              </a:spcAft>
            </a:pPr>
            <a:r>
              <a:rPr lang="en-US" sz="1400" b="1" dirty="0" smtClean="0">
                <a:solidFill>
                  <a:srgbClr val="FFFFFF"/>
                </a:solidFill>
              </a:rPr>
              <a:t>AND END WITH THANK YOU.</a:t>
            </a:r>
          </a:p>
          <a:p>
            <a:r>
              <a:rPr lang="en-US" sz="1400" b="1" dirty="0" smtClean="0">
                <a:solidFill>
                  <a:srgbClr val="FFFFFF"/>
                </a:solidFill>
              </a:rPr>
              <a:t>DO YOU HAVE ANY BIG QUESTIONS?</a:t>
            </a:r>
            <a:endParaRPr lang="en-US" sz="1400" dirty="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4153239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Video">
    <p:spTree>
      <p:nvGrpSpPr>
        <p:cNvPr id="1" name=""/>
        <p:cNvGrpSpPr/>
        <p:nvPr/>
      </p:nvGrpSpPr>
      <p:grpSpPr>
        <a:xfrm>
          <a:off x="0" y="0"/>
          <a:ext cx="0" cy="0"/>
          <a:chOff x="0" y="0"/>
          <a:chExt cx="0" cy="0"/>
        </a:xfrm>
      </p:grpSpPr>
      <p:sp>
        <p:nvSpPr>
          <p:cNvPr id="3" name="Rectangle 2"/>
          <p:cNvSpPr/>
          <p:nvPr/>
        </p:nvSpPr>
        <p:spPr>
          <a:xfrm>
            <a:off x="0" y="-5042"/>
            <a:ext cx="9144000" cy="5148543"/>
          </a:xfrm>
          <a:prstGeom prst="rect">
            <a:avLst/>
          </a:prstGeom>
          <a:solidFill>
            <a:srgbClr val="1C1C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hasCustomPrompt="1"/>
          </p:nvPr>
        </p:nvSpPr>
        <p:spPr>
          <a:xfrm>
            <a:off x="457203" y="205980"/>
            <a:ext cx="8372901" cy="604513"/>
          </a:xfrm>
        </p:spPr>
        <p:txBody>
          <a:bodyPr anchor="b"/>
          <a:lstStyle>
            <a:lvl1pPr>
              <a:defRPr b="1">
                <a:solidFill>
                  <a:schemeClr val="bg1"/>
                </a:solidFill>
              </a:defRPr>
            </a:lvl1pPr>
          </a:lstStyle>
          <a:p>
            <a:r>
              <a:rPr lang="en-US" dirty="0" smtClean="0"/>
              <a:t>TITLE AND CONTENT SLIDE. </a:t>
            </a:r>
            <a:br>
              <a:rPr lang="en-US" dirty="0" smtClean="0"/>
            </a:br>
            <a:r>
              <a:rPr lang="en-US" dirty="0" smtClean="0"/>
              <a:t>Headline in all caps, Arial Font</a:t>
            </a:r>
            <a:endParaRPr lang="en-US" dirty="0"/>
          </a:p>
        </p:txBody>
      </p:sp>
    </p:spTree>
    <p:extLst>
      <p:ext uri="{BB962C8B-B14F-4D97-AF65-F5344CB8AC3E}">
        <p14:creationId xmlns:p14="http://schemas.microsoft.com/office/powerpoint/2010/main" val="29404418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12356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Cover Option A">
    <p:bg>
      <p:bgPr>
        <a:solidFill>
          <a:schemeClr val="bg1"/>
        </a:solidFill>
        <a:effectLst/>
      </p:bgPr>
    </p:bg>
    <p:spTree>
      <p:nvGrpSpPr>
        <p:cNvPr id="1" name=""/>
        <p:cNvGrpSpPr/>
        <p:nvPr/>
      </p:nvGrpSpPr>
      <p:grpSpPr>
        <a:xfrm>
          <a:off x="0" y="0"/>
          <a:ext cx="0" cy="0"/>
          <a:chOff x="0" y="0"/>
          <a:chExt cx="0" cy="0"/>
        </a:xfrm>
      </p:grpSpPr>
      <p:sp>
        <p:nvSpPr>
          <p:cNvPr id="8" name="Picture Placeholder 4"/>
          <p:cNvSpPr>
            <a:spLocks noGrp="1" noChangeAspect="1"/>
          </p:cNvSpPr>
          <p:nvPr>
            <p:ph type="pic" sz="quarter" idx="16" hasCustomPrompt="1"/>
          </p:nvPr>
        </p:nvSpPr>
        <p:spPr>
          <a:xfrm>
            <a:off x="4863728" y="1266825"/>
            <a:ext cx="4280275" cy="202996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defRPr>
            </a:lvl1pPr>
          </a:lstStyle>
          <a:p>
            <a:r>
              <a:rPr lang="en-US" dirty="0" smtClean="0"/>
              <a:t>presentation title -Cover option A</a:t>
            </a:r>
            <a:br>
              <a:rPr lang="en-US" dirty="0" smtClean="0"/>
            </a:br>
            <a:r>
              <a:rPr lang="en-US" dirty="0" smtClean="0"/>
              <a:t>can be up to four </a:t>
            </a:r>
            <a:br>
              <a:rPr lang="en-US" dirty="0" smtClean="0"/>
            </a:br>
            <a:r>
              <a:rPr lang="en-US" dirty="0" smtClean="0"/>
              <a:t>or five lines of text</a:t>
            </a:r>
            <a:endParaRPr lang="en-US" dirty="0"/>
          </a:p>
        </p:txBody>
      </p:sp>
      <p:sp>
        <p:nvSpPr>
          <p:cNvPr id="45"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vl1pPr>
          </a:lstStyle>
          <a:p>
            <a:pPr lvl="0"/>
            <a:r>
              <a:rPr lang="en-US" dirty="0" smtClean="0"/>
              <a:t>  </a:t>
            </a:r>
          </a:p>
        </p:txBody>
      </p:sp>
      <p:sp>
        <p:nvSpPr>
          <p:cNvPr id="48" name="Text Placeholder 9"/>
          <p:cNvSpPr>
            <a:spLocks noGrp="1"/>
          </p:cNvSpPr>
          <p:nvPr>
            <p:ph type="body" sz="quarter" idx="17" hasCustomPrompt="1"/>
          </p:nvPr>
        </p:nvSpPr>
        <p:spPr>
          <a:xfrm>
            <a:off x="469903" y="3437210"/>
            <a:ext cx="2692871" cy="295275"/>
          </a:xfrm>
        </p:spPr>
        <p:txBody>
          <a:bodyPr lIns="0" bIns="0" anchor="b">
            <a:normAutofit/>
          </a:bodyPr>
          <a:lstStyle>
            <a:lvl1pPr marL="0" indent="0">
              <a:buNone/>
              <a:defRPr sz="1400" b="1" cap="all" baseline="0">
                <a:solidFill>
                  <a:schemeClr val="tx1"/>
                </a:solidFill>
              </a:defRPr>
            </a:lvl1pPr>
            <a:lvl2pPr marL="0" indent="0">
              <a:buNone/>
              <a:defRPr/>
            </a:lvl2pPr>
            <a:lvl3pPr marL="0" indent="0">
              <a:spcBef>
                <a:spcPts val="1800"/>
              </a:spcBef>
              <a:buNone/>
              <a:defRPr/>
            </a:lvl3pPr>
          </a:lstStyle>
          <a:p>
            <a:pPr lvl="0"/>
            <a:r>
              <a:rPr lang="en-US" dirty="0" smtClean="0"/>
              <a:t>presenter name</a:t>
            </a:r>
          </a:p>
        </p:txBody>
      </p:sp>
      <p:sp>
        <p:nvSpPr>
          <p:cNvPr id="49" name="Text Placeholder 45"/>
          <p:cNvSpPr>
            <a:spLocks noGrp="1"/>
          </p:cNvSpPr>
          <p:nvPr>
            <p:ph type="body" sz="quarter" idx="18" hasCustomPrompt="1"/>
          </p:nvPr>
        </p:nvSpPr>
        <p:spPr>
          <a:xfrm>
            <a:off x="469903" y="3720288"/>
            <a:ext cx="2692871" cy="685800"/>
          </a:xfrm>
        </p:spPr>
        <p:txBody>
          <a:bodyPr lIns="0">
            <a:normAutofit/>
          </a:bodyPr>
          <a:lstStyle>
            <a:lvl1pPr marL="0" indent="0">
              <a:lnSpc>
                <a:spcPct val="95000"/>
              </a:lnSpc>
              <a:spcBef>
                <a:spcPts val="0"/>
              </a:spcBef>
              <a:buNone/>
              <a:defRPr sz="1400">
                <a:solidFill>
                  <a:schemeClr val="tx1"/>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0" name="Text Placeholder 9"/>
          <p:cNvSpPr>
            <a:spLocks noGrp="1"/>
          </p:cNvSpPr>
          <p:nvPr>
            <p:ph type="body" sz="quarter" idx="21" hasCustomPrompt="1"/>
          </p:nvPr>
        </p:nvSpPr>
        <p:spPr>
          <a:xfrm>
            <a:off x="3417374" y="3437210"/>
            <a:ext cx="2692871" cy="295275"/>
          </a:xfrm>
        </p:spPr>
        <p:txBody>
          <a:bodyPr lIns="0" bIns="0" anchor="b">
            <a:normAutofit/>
          </a:bodyPr>
          <a:lstStyle>
            <a:lvl1pPr marL="0" indent="0">
              <a:buFont typeface="Arial" pitchFamily="34" charset="0"/>
              <a:buNone/>
              <a:defRPr sz="1400" b="1" cap="all" baseline="0">
                <a:solidFill>
                  <a:schemeClr val="tx1"/>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22" hasCustomPrompt="1"/>
          </p:nvPr>
        </p:nvSpPr>
        <p:spPr>
          <a:xfrm>
            <a:off x="3417374" y="3720288"/>
            <a:ext cx="2692871" cy="685800"/>
          </a:xfrm>
        </p:spPr>
        <p:txBody>
          <a:bodyPr lIns="0">
            <a:normAutofit/>
          </a:bodyPr>
          <a:lstStyle>
            <a:lvl1pPr marL="0" indent="0">
              <a:lnSpc>
                <a:spcPct val="95000"/>
              </a:lnSpc>
              <a:spcBef>
                <a:spcPts val="0"/>
              </a:spcBef>
              <a:buFont typeface="Arial" pitchFamily="34" charset="0"/>
              <a:buNone/>
              <a:defRPr sz="1400">
                <a:solidFill>
                  <a:schemeClr val="tx1"/>
                </a:solidFill>
              </a:defRPr>
            </a:lvl1pPr>
            <a:lvl2pPr marL="0" indent="0">
              <a:spcBef>
                <a:spcPts val="1800"/>
              </a:spcBef>
              <a:buNone/>
              <a:defRPr/>
            </a:lvl2pPr>
          </a:lstStyle>
          <a:p>
            <a:pPr lvl="0"/>
            <a:r>
              <a:rPr lang="en-US" dirty="0" smtClean="0"/>
              <a:t>Remove second presenter </a:t>
            </a:r>
            <a:br>
              <a:rPr lang="en-US" dirty="0" smtClean="0"/>
            </a:br>
            <a:r>
              <a:rPr lang="en-US" dirty="0" smtClean="0"/>
              <a:t>info if not needed</a:t>
            </a:r>
            <a:endParaRPr lang="en-US" dirty="0"/>
          </a:p>
        </p:txBody>
      </p:sp>
      <p:sp>
        <p:nvSpPr>
          <p:cNvPr id="54" name="Text Placeholder 9"/>
          <p:cNvSpPr>
            <a:spLocks noGrp="1"/>
          </p:cNvSpPr>
          <p:nvPr>
            <p:ph type="body" sz="quarter" idx="25" hasCustomPrompt="1"/>
          </p:nvPr>
        </p:nvSpPr>
        <p:spPr>
          <a:xfrm>
            <a:off x="6360199" y="3437210"/>
            <a:ext cx="2692871" cy="295275"/>
          </a:xfrm>
        </p:spPr>
        <p:txBody>
          <a:bodyPr lIns="0" bIns="0" anchor="b">
            <a:normAutofit/>
          </a:bodyPr>
          <a:lstStyle>
            <a:lvl1pPr marL="0" indent="0">
              <a:buFont typeface="Arial" pitchFamily="34" charset="0"/>
              <a:buNone/>
              <a:defRPr sz="1400" b="1" cap="all" baseline="0">
                <a:solidFill>
                  <a:schemeClr val="tx1"/>
                </a:solidFill>
              </a:defRPr>
            </a:lvl1pPr>
            <a:lvl2pPr marL="0" indent="0">
              <a:buNone/>
              <a:defRPr/>
            </a:lvl2pPr>
            <a:lvl3pPr marL="0" indent="0">
              <a:spcBef>
                <a:spcPts val="1800"/>
              </a:spcBef>
              <a:buNone/>
              <a:defRPr/>
            </a:lvl3pPr>
          </a:lstStyle>
          <a:p>
            <a:pPr lvl="0"/>
            <a:r>
              <a:rPr lang="en-US" dirty="0" smtClean="0"/>
              <a:t>presenter name</a:t>
            </a:r>
          </a:p>
        </p:txBody>
      </p:sp>
      <p:sp>
        <p:nvSpPr>
          <p:cNvPr id="55" name="Text Placeholder 45"/>
          <p:cNvSpPr>
            <a:spLocks noGrp="1"/>
          </p:cNvSpPr>
          <p:nvPr>
            <p:ph type="body" sz="quarter" idx="26" hasCustomPrompt="1"/>
          </p:nvPr>
        </p:nvSpPr>
        <p:spPr>
          <a:xfrm>
            <a:off x="6360199" y="3720288"/>
            <a:ext cx="2692871" cy="685800"/>
          </a:xfrm>
        </p:spPr>
        <p:txBody>
          <a:bodyPr lIns="0">
            <a:normAutofit/>
          </a:bodyPr>
          <a:lstStyle>
            <a:lvl1pPr marL="0" indent="0">
              <a:lnSpc>
                <a:spcPct val="95000"/>
              </a:lnSpc>
              <a:spcBef>
                <a:spcPts val="0"/>
              </a:spcBef>
              <a:buFont typeface="Arial" pitchFamily="34" charset="0"/>
              <a:buNone/>
              <a:defRPr sz="1400">
                <a:solidFill>
                  <a:schemeClr val="tx1"/>
                </a:solidFill>
              </a:defRPr>
            </a:lvl1pPr>
            <a:lvl2pPr marL="0" indent="0">
              <a:spcBef>
                <a:spcPts val="1800"/>
              </a:spcBef>
              <a:buNone/>
              <a:defRPr/>
            </a:lvl2pPr>
          </a:lstStyle>
          <a:p>
            <a:pPr lvl="0"/>
            <a:r>
              <a:rPr lang="en-US" dirty="0" smtClean="0"/>
              <a:t>Remove third presenter </a:t>
            </a:r>
            <a:br>
              <a:rPr lang="en-US" dirty="0" smtClean="0"/>
            </a:br>
            <a:r>
              <a:rPr lang="en-US" dirty="0" smtClean="0"/>
              <a:t>info if not needed</a:t>
            </a:r>
            <a:endParaRPr lang="en-US" dirty="0"/>
          </a:p>
        </p:txBody>
      </p:sp>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chemeClr val="tx1"/>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15" name="Text Placeholder 9"/>
          <p:cNvSpPr>
            <a:spLocks noGrp="1"/>
          </p:cNvSpPr>
          <p:nvPr>
            <p:ph type="body" sz="quarter" idx="27" hasCustomPrompt="1"/>
          </p:nvPr>
        </p:nvSpPr>
        <p:spPr>
          <a:xfrm>
            <a:off x="431802" y="547688"/>
            <a:ext cx="6188075" cy="295275"/>
          </a:xfrm>
        </p:spPr>
        <p:txBody>
          <a:bodyPr lIns="0" bIns="0" anchor="b">
            <a:normAutofit/>
          </a:bodyPr>
          <a:lstStyle>
            <a:lvl1pPr marL="0" indent="0">
              <a:buNone/>
              <a:defRPr sz="1800" b="1" cap="all" baseline="0">
                <a:solidFill>
                  <a:schemeClr val="tx1"/>
                </a:solidFill>
              </a:defRPr>
            </a:lvl1pPr>
            <a:lvl2pPr marL="0" indent="0">
              <a:buNone/>
              <a:defRPr/>
            </a:lvl2pPr>
            <a:lvl3pPr marL="0" indent="0">
              <a:spcBef>
                <a:spcPts val="1800"/>
              </a:spcBef>
              <a:buNone/>
              <a:defRPr/>
            </a:lvl3pPr>
          </a:lstStyle>
          <a:p>
            <a:pPr lvl="0"/>
            <a:r>
              <a:rPr lang="en-US" dirty="0" smtClean="0"/>
              <a:t>Optional one line subhead, </a:t>
            </a:r>
            <a:r>
              <a:rPr lang="en-US" dirty="0" err="1" smtClean="0"/>
              <a:t>url</a:t>
            </a:r>
            <a:r>
              <a:rPr lang="en-US" dirty="0" smtClean="0"/>
              <a:t> or date</a:t>
            </a:r>
          </a:p>
        </p:txBody>
      </p:sp>
      <p:sp>
        <p:nvSpPr>
          <p:cNvPr id="17" name="TextBox 16"/>
          <p:cNvSpPr txBox="1"/>
          <p:nvPr userDrawn="1"/>
        </p:nvSpPr>
        <p:spPr>
          <a:xfrm>
            <a:off x="-1066539" y="-931061"/>
            <a:ext cx="3876414" cy="1015663"/>
          </a:xfrm>
          <a:prstGeom prst="rect">
            <a:avLst/>
          </a:prstGeom>
          <a:solidFill>
            <a:schemeClr val="bg1">
              <a:lumMod val="50000"/>
            </a:schemeClr>
          </a:solidFill>
        </p:spPr>
        <p:txBody>
          <a:bodyPr wrap="square" rtlCol="0">
            <a:spAutoFit/>
          </a:bodyPr>
          <a:lstStyle/>
          <a:p>
            <a:r>
              <a:rPr lang="en-US" sz="1400" b="1" dirty="0" smtClean="0">
                <a:solidFill>
                  <a:srgbClr val="FFFFFF"/>
                </a:solidFill>
              </a:rPr>
              <a:t>Suggested line of text (optional): </a:t>
            </a:r>
          </a:p>
          <a:p>
            <a:endParaRPr lang="en-US" sz="1400" b="1" dirty="0" smtClean="0">
              <a:solidFill>
                <a:srgbClr val="FFFFFF"/>
              </a:solidFill>
            </a:endParaRPr>
          </a:p>
          <a:p>
            <a:r>
              <a:rPr lang="en-US" sz="1400" b="1" dirty="0" smtClean="0">
                <a:solidFill>
                  <a:srgbClr val="FFFFFF"/>
                </a:solidFill>
              </a:rPr>
              <a:t>WE START WITH YES.</a:t>
            </a:r>
            <a:endParaRPr lang="en-US" sz="1400" dirty="0" smtClean="0">
              <a:solidFill>
                <a:srgbClr val="FFFFFF"/>
              </a:solidFill>
            </a:endParaRPr>
          </a:p>
          <a:p>
            <a:endParaRPr lang="en-US" dirty="0">
              <a:solidFill>
                <a:srgbClr val="FFFFFF"/>
              </a:solidFill>
            </a:endParaRPr>
          </a:p>
        </p:txBody>
      </p:sp>
      <p:pic>
        <p:nvPicPr>
          <p:cNvPr id="2050" name="Picture 2" descr="https://www.exascaleproject.org/wp-content/themes/exascale/images/ecp-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966551" y="4354514"/>
            <a:ext cx="1974251" cy="674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4990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Cover Option B">
    <p:bg>
      <p:bgPr>
        <a:solidFill>
          <a:schemeClr val="bg1"/>
        </a:solidFill>
        <a:effectLst/>
      </p:bgPr>
    </p:bg>
    <p:spTree>
      <p:nvGrpSpPr>
        <p:cNvPr id="1" name=""/>
        <p:cNvGrpSpPr/>
        <p:nvPr/>
      </p:nvGrpSpPr>
      <p:grpSpPr>
        <a:xfrm>
          <a:off x="0" y="0"/>
          <a:ext cx="0" cy="0"/>
          <a:chOff x="0" y="0"/>
          <a:chExt cx="0" cy="0"/>
        </a:xfrm>
      </p:grpSpPr>
      <p:pic>
        <p:nvPicPr>
          <p:cNvPr id="17"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00979" y="4617661"/>
            <a:ext cx="1546678" cy="417890"/>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82"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20265"/>
            <a:ext cx="9144000" cy="4508954"/>
          </a:xfrm>
          <a:prstGeom prst="rect">
            <a:avLst/>
          </a:prstGeom>
        </p:spPr>
      </p:pic>
      <p:sp>
        <p:nvSpPr>
          <p:cNvPr id="84" name="Text Placeholder 1"/>
          <p:cNvSpPr>
            <a:spLocks noGrp="1"/>
          </p:cNvSpPr>
          <p:nvPr>
            <p:ph type="body" sz="quarter" idx="10" hasCustomPrompt="1"/>
          </p:nvPr>
        </p:nvSpPr>
        <p:spPr>
          <a:xfrm>
            <a:off x="0" y="-20265"/>
            <a:ext cx="9144000" cy="4508954"/>
          </a:xfrm>
          <a:solidFill>
            <a:schemeClr val="accent2">
              <a:alpha val="85000"/>
            </a:schemeClr>
          </a:solidFill>
        </p:spPr>
        <p:txBody>
          <a:bodyPr bIns="0" anchor="b"/>
          <a:lstStyle>
            <a:lvl1pPr marL="0" indent="0">
              <a:buNone/>
              <a:defRPr sz="100"/>
            </a:lvl1pPr>
          </a:lstStyle>
          <a:p>
            <a:r>
              <a:rPr lang="en-US" dirty="0" smtClean="0"/>
              <a:t> </a:t>
            </a:r>
            <a:endParaRPr lang="en-US" dirty="0"/>
          </a:p>
        </p:txBody>
      </p:sp>
      <p:sp>
        <p:nvSpPr>
          <p:cNvPr id="8" name="Picture Placeholder 4"/>
          <p:cNvSpPr>
            <a:spLocks noGrp="1" noChangeAspect="1"/>
          </p:cNvSpPr>
          <p:nvPr>
            <p:ph type="pic" sz="quarter" idx="16" hasCustomPrompt="1"/>
          </p:nvPr>
        </p:nvSpPr>
        <p:spPr>
          <a:xfrm>
            <a:off x="4863728" y="1266825"/>
            <a:ext cx="4280275" cy="202996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defRPr>
            </a:lvl1pPr>
          </a:lstStyle>
          <a:p>
            <a:r>
              <a:rPr lang="en-US" dirty="0" smtClean="0"/>
              <a:t>presentation title -Cover option B </a:t>
            </a:r>
            <a:br>
              <a:rPr lang="en-US" dirty="0" smtClean="0"/>
            </a:br>
            <a:r>
              <a:rPr lang="en-US" dirty="0" smtClean="0"/>
              <a:t>can be up to four </a:t>
            </a:r>
            <a:br>
              <a:rPr lang="en-US" dirty="0" smtClean="0"/>
            </a:br>
            <a:r>
              <a:rPr lang="en-US" dirty="0" smtClean="0"/>
              <a:t>or five lines of text</a:t>
            </a:r>
            <a:endParaRPr lang="en-US" dirty="0"/>
          </a:p>
        </p:txBody>
      </p:sp>
      <p:sp>
        <p:nvSpPr>
          <p:cNvPr id="4" name="Text Placeholder 3"/>
          <p:cNvSpPr>
            <a:spLocks noGrp="1"/>
          </p:cNvSpPr>
          <p:nvPr>
            <p:ph type="body" sz="quarter" idx="24" hasCustomPrompt="1"/>
          </p:nvPr>
        </p:nvSpPr>
        <p:spPr>
          <a:xfrm>
            <a:off x="1" y="153715"/>
            <a:ext cx="5851526" cy="969169"/>
          </a:xfrm>
        </p:spPr>
        <p:txBody>
          <a:bodyPr lIns="457200" rIns="274320" anchor="ctr"/>
          <a:lstStyle>
            <a:lvl1pPr marL="0" indent="0">
              <a:buNone/>
              <a:defRPr cap="all" baseline="0">
                <a:solidFill>
                  <a:schemeClr val="bg1"/>
                </a:solidFill>
              </a:defRPr>
            </a:lvl1pPr>
          </a:lstStyle>
          <a:p>
            <a:pPr lvl="0"/>
            <a:r>
              <a:rPr lang="en-US" dirty="0" smtClean="0"/>
              <a:t>Insert presentation date</a:t>
            </a:r>
          </a:p>
        </p:txBody>
      </p:sp>
      <p:sp>
        <p:nvSpPr>
          <p:cNvPr id="85" name="Text Placeholder 9"/>
          <p:cNvSpPr>
            <a:spLocks noGrp="1"/>
          </p:cNvSpPr>
          <p:nvPr>
            <p:ph type="body" sz="quarter" idx="17" hasCustomPrompt="1"/>
          </p:nvPr>
        </p:nvSpPr>
        <p:spPr>
          <a:xfrm>
            <a:off x="469903" y="3437210"/>
            <a:ext cx="2692871" cy="295275"/>
          </a:xfrm>
        </p:spPr>
        <p:txBody>
          <a:bodyPr lIns="0" bIns="0" anchor="b">
            <a:normAutofit/>
          </a:bodyPr>
          <a:lstStyle>
            <a:lvl1pPr marL="0" inden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86" name="Text Placeholder 45"/>
          <p:cNvSpPr>
            <a:spLocks noGrp="1"/>
          </p:cNvSpPr>
          <p:nvPr>
            <p:ph type="body" sz="quarter" idx="18" hasCustomPrompt="1"/>
          </p:nvPr>
        </p:nvSpPr>
        <p:spPr>
          <a:xfrm>
            <a:off x="469903" y="3720288"/>
            <a:ext cx="2692871" cy="685800"/>
          </a:xfrm>
        </p:spPr>
        <p:txBody>
          <a:bodyPr lIns="0">
            <a:normAutofit/>
          </a:bodyPr>
          <a:lstStyle>
            <a:lvl1pPr marL="0" indent="0">
              <a:lnSpc>
                <a:spcPct val="95000"/>
              </a:lnSpc>
              <a:spcBef>
                <a:spcPts val="0"/>
              </a:spcBef>
              <a:buNone/>
              <a:defRPr sz="1400">
                <a:solidFill>
                  <a:schemeClr val="bg1"/>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87" name="Text Placeholder 9"/>
          <p:cNvSpPr>
            <a:spLocks noGrp="1"/>
          </p:cNvSpPr>
          <p:nvPr>
            <p:ph type="body" sz="quarter" idx="21" hasCustomPrompt="1"/>
          </p:nvPr>
        </p:nvSpPr>
        <p:spPr>
          <a:xfrm>
            <a:off x="3417374"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2" hasCustomPrompt="1"/>
          </p:nvPr>
        </p:nvSpPr>
        <p:spPr>
          <a:xfrm>
            <a:off x="3417374"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89" name="Text Placeholder 9"/>
          <p:cNvSpPr>
            <a:spLocks noGrp="1"/>
          </p:cNvSpPr>
          <p:nvPr>
            <p:ph type="body" sz="quarter" idx="25" hasCustomPrompt="1"/>
          </p:nvPr>
        </p:nvSpPr>
        <p:spPr>
          <a:xfrm>
            <a:off x="6360199"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dirty="0" smtClean="0"/>
              <a:t>presenter name</a:t>
            </a:r>
          </a:p>
        </p:txBody>
      </p:sp>
      <p:sp>
        <p:nvSpPr>
          <p:cNvPr id="90" name="Text Placeholder 45"/>
          <p:cNvSpPr>
            <a:spLocks noGrp="1"/>
          </p:cNvSpPr>
          <p:nvPr>
            <p:ph type="body" sz="quarter" idx="26" hasCustomPrompt="1"/>
          </p:nvPr>
        </p:nvSpPr>
        <p:spPr>
          <a:xfrm>
            <a:off x="6360199"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47"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vl1pPr>
          </a:lstStyle>
          <a:p>
            <a:pPr lvl="0"/>
            <a:r>
              <a:rPr lang="en-US" dirty="0" smtClean="0"/>
              <a:t>  </a:t>
            </a:r>
          </a:p>
        </p:txBody>
      </p:sp>
      <p:sp>
        <p:nvSpPr>
          <p:cNvPr id="155" name="TextBox 154"/>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3682434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lumns-TWO w/boxed heads">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a:xfrm>
            <a:off x="460895" y="1840702"/>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800"/>
            </a:lvl4pPr>
            <a:lvl5pPr marL="1084263" indent="-171450">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4875" y="1840702"/>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800"/>
            </a:lvl4pPr>
            <a:lvl5pPr marL="1084263" indent="-171450">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3"/>
          <p:cNvSpPr>
            <a:spLocks noGrp="1"/>
          </p:cNvSpPr>
          <p:nvPr>
            <p:ph type="body" sz="quarter" idx="16" hasCustomPrompt="1"/>
          </p:nvPr>
        </p:nvSpPr>
        <p:spPr>
          <a:xfrm>
            <a:off x="4714875" y="1406047"/>
            <a:ext cx="4114800" cy="465749"/>
          </a:xfrm>
          <a:prstGeom prst="rect">
            <a:avLst/>
          </a:prstGeom>
          <a:solidFill>
            <a:schemeClr val="accent1"/>
          </a:solidFill>
          <a:ln w="9525">
            <a:solidFill>
              <a:schemeClr val="accent1"/>
            </a:solidFill>
            <a:miter lim="800000"/>
          </a:ln>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dirty="0" smtClean="0"/>
              <a:t>Click to Add Headline</a:t>
            </a:r>
          </a:p>
        </p:txBody>
      </p:sp>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19437"/>
            <a:ext cx="8372901" cy="374786"/>
          </a:xfrm>
          <a:noFill/>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9" name="Text Placeholder 3"/>
          <p:cNvSpPr>
            <a:spLocks noGrp="1"/>
          </p:cNvSpPr>
          <p:nvPr>
            <p:ph type="body" sz="quarter" idx="15" hasCustomPrompt="1"/>
          </p:nvPr>
        </p:nvSpPr>
        <p:spPr>
          <a:xfrm>
            <a:off x="460895" y="1406047"/>
            <a:ext cx="4114800" cy="465749"/>
          </a:xfrm>
          <a:prstGeom prst="rect">
            <a:avLst/>
          </a:prstGeom>
          <a:solidFill>
            <a:schemeClr val="accent1"/>
          </a:solidFill>
          <a:ln w="9525">
            <a:solidFill>
              <a:schemeClr val="accent1"/>
            </a:solidFill>
            <a:miter lim="800000"/>
          </a:ln>
          <a:effectLst/>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dirty="0" smtClean="0"/>
              <a:t>Click to Add Headline</a:t>
            </a:r>
          </a:p>
        </p:txBody>
      </p:sp>
      <p:sp>
        <p:nvSpPr>
          <p:cNvPr id="2" name="Title 1"/>
          <p:cNvSpPr>
            <a:spLocks noGrp="1"/>
          </p:cNvSpPr>
          <p:nvPr>
            <p:ph type="title" hasCustomPrompt="1"/>
          </p:nvPr>
        </p:nvSpPr>
        <p:spPr/>
        <p:txBody>
          <a:bodyPr/>
          <a:lstStyle>
            <a:lvl1pPr>
              <a:defRPr baseline="0"/>
            </a:lvl1pPr>
          </a:lstStyle>
          <a:p>
            <a:r>
              <a:rPr lang="en-US" dirty="0" smtClean="0"/>
              <a:t>Two-column CONTENT slide</a:t>
            </a:r>
            <a:br>
              <a:rPr lang="en-US" dirty="0" smtClean="0"/>
            </a:br>
            <a:r>
              <a:rPr lang="en-US" dirty="0" smtClean="0"/>
              <a:t>with box treatment</a:t>
            </a:r>
            <a:endParaRPr lang="en-US" dirty="0"/>
          </a:p>
        </p:txBody>
      </p:sp>
    </p:spTree>
    <p:extLst>
      <p:ext uri="{BB962C8B-B14F-4D97-AF65-F5344CB8AC3E}">
        <p14:creationId xmlns:p14="http://schemas.microsoft.com/office/powerpoint/2010/main" val="34234057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Cover Option C">
    <p:bg>
      <p:bgPr>
        <a:solidFill>
          <a:schemeClr val="bg1"/>
        </a:solidFill>
        <a:effectLst/>
      </p:bgPr>
    </p:bg>
    <p:spTree>
      <p:nvGrpSpPr>
        <p:cNvPr id="1" name=""/>
        <p:cNvGrpSpPr/>
        <p:nvPr/>
      </p:nvGrpSpPr>
      <p:grpSpPr>
        <a:xfrm>
          <a:off x="0" y="0"/>
          <a:ext cx="0" cy="0"/>
          <a:chOff x="0" y="0"/>
          <a:chExt cx="0" cy="0"/>
        </a:xfrm>
      </p:grpSpPr>
      <p:pic>
        <p:nvPicPr>
          <p:cNvPr id="18"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86679" y="125711"/>
            <a:ext cx="1546986" cy="417973"/>
          </a:xfrm>
          <a:prstGeom prst="rect">
            <a:avLst/>
          </a:prstGeom>
          <a:noFill/>
          <a:extLst>
            <a:ext uri="{909E8E84-426E-40DD-AFC4-6F175D3DCCD1}">
              <a14:hiddenFill xmlns:a14="http://schemas.microsoft.com/office/drawing/2010/main">
                <a:solidFill>
                  <a:srgbClr val="FFFFFF"/>
                </a:solidFill>
              </a14:hiddenFill>
            </a:ext>
          </a:extLst>
        </p:spPr>
      </p:pic>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50" name="Text Placeholder 9"/>
          <p:cNvSpPr>
            <a:spLocks noGrp="1"/>
          </p:cNvSpPr>
          <p:nvPr>
            <p:ph type="body" sz="quarter" idx="17" hasCustomPrompt="1"/>
          </p:nvPr>
        </p:nvSpPr>
        <p:spPr>
          <a:xfrm>
            <a:off x="469903" y="3709175"/>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18" hasCustomPrompt="1"/>
          </p:nvPr>
        </p:nvSpPr>
        <p:spPr>
          <a:xfrm>
            <a:off x="469903" y="3992251"/>
            <a:ext cx="2692871" cy="560042"/>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6" name="Text Placeholder 9"/>
          <p:cNvSpPr>
            <a:spLocks noGrp="1"/>
          </p:cNvSpPr>
          <p:nvPr>
            <p:ph type="body" sz="quarter" idx="21" hasCustomPrompt="1"/>
          </p:nvPr>
        </p:nvSpPr>
        <p:spPr>
          <a:xfrm>
            <a:off x="3417374" y="3709175"/>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7" name="Text Placeholder 45"/>
          <p:cNvSpPr>
            <a:spLocks noGrp="1"/>
          </p:cNvSpPr>
          <p:nvPr>
            <p:ph type="body" sz="quarter" idx="22" hasCustomPrompt="1"/>
          </p:nvPr>
        </p:nvSpPr>
        <p:spPr>
          <a:xfrm>
            <a:off x="3417374"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45" name="Picture Placeholder 4"/>
          <p:cNvSpPr>
            <a:spLocks noGrp="1" noChangeAspect="1"/>
          </p:cNvSpPr>
          <p:nvPr>
            <p:ph type="pic" sz="quarter" idx="16" hasCustomPrompt="1"/>
          </p:nvPr>
        </p:nvSpPr>
        <p:spPr>
          <a:xfrm>
            <a:off x="218127" y="674682"/>
            <a:ext cx="8925874" cy="2071151"/>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2794775"/>
            <a:ext cx="8452904" cy="647160"/>
          </a:xfrm>
        </p:spPr>
        <p:txBody>
          <a:bodyPr lIns="0" rIns="91440" anchor="b">
            <a:normAutofit/>
          </a:bodyPr>
          <a:lstStyle>
            <a:lvl1pPr>
              <a:defRPr sz="2800" baseline="0">
                <a:solidFill>
                  <a:schemeClr val="tx1">
                    <a:lumMod val="50000"/>
                  </a:schemeClr>
                </a:solidFill>
              </a:defRPr>
            </a:lvl1pPr>
          </a:lstStyle>
          <a:p>
            <a:r>
              <a:rPr lang="en-US" dirty="0" smtClean="0"/>
              <a:t>presentation title – cover option c </a:t>
            </a:r>
            <a:endParaRPr lang="en-US" dirty="0"/>
          </a:p>
        </p:txBody>
      </p:sp>
      <p:sp>
        <p:nvSpPr>
          <p:cNvPr id="87" name="Text Placeholder 9"/>
          <p:cNvSpPr>
            <a:spLocks noGrp="1"/>
          </p:cNvSpPr>
          <p:nvPr>
            <p:ph type="body" sz="quarter" idx="23" hasCustomPrompt="1"/>
          </p:nvPr>
        </p:nvSpPr>
        <p:spPr>
          <a:xfrm>
            <a:off x="6360199" y="3709175"/>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4" hasCustomPrompt="1"/>
          </p:nvPr>
        </p:nvSpPr>
        <p:spPr>
          <a:xfrm>
            <a:off x="6360199"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5" name="Text Placeholder 4"/>
          <p:cNvSpPr>
            <a:spLocks noGrp="1"/>
          </p:cNvSpPr>
          <p:nvPr>
            <p:ph type="body" sz="quarter" idx="25" hasCustomPrompt="1"/>
          </p:nvPr>
        </p:nvSpPr>
        <p:spPr>
          <a:xfrm>
            <a:off x="469900" y="3441936"/>
            <a:ext cx="8484914" cy="248308"/>
          </a:xfrm>
        </p:spPr>
        <p:txBody>
          <a:bodyPr/>
          <a:lstStyle>
            <a:lvl1pPr marL="0" indent="0">
              <a:buNone/>
              <a:defRPr b="1" baseline="0">
                <a:solidFill>
                  <a:schemeClr val="accent2"/>
                </a:solidFill>
              </a:defRPr>
            </a:lvl1pPr>
          </a:lstStyle>
          <a:p>
            <a:pPr lvl="0"/>
            <a:r>
              <a:rPr lang="en-US" dirty="0" smtClean="0"/>
              <a:t>Subtitle – delete if not needed</a:t>
            </a:r>
          </a:p>
        </p:txBody>
      </p:sp>
      <p:sp>
        <p:nvSpPr>
          <p:cNvPr id="46" name="Text Placeholder 4"/>
          <p:cNvSpPr>
            <a:spLocks noGrp="1"/>
          </p:cNvSpPr>
          <p:nvPr>
            <p:ph type="body" sz="quarter" idx="12" hasCustomPrompt="1"/>
          </p:nvPr>
        </p:nvSpPr>
        <p:spPr>
          <a:xfrm>
            <a:off x="4" y="674680"/>
            <a:ext cx="224589" cy="2071116"/>
          </a:xfrm>
          <a:solidFill>
            <a:schemeClr val="accent1"/>
          </a:solidFill>
        </p:spPr>
        <p:txBody>
          <a:bodyPr bIns="0" anchor="b"/>
          <a:lstStyle>
            <a:lvl1pPr marL="0" indent="0">
              <a:buNone/>
              <a:defRPr sz="100"/>
            </a:lvl1pPr>
          </a:lstStyle>
          <a:p>
            <a:pPr lvl="0"/>
            <a:r>
              <a:rPr lang="en-US" dirty="0" smtClean="0"/>
              <a:t>  </a:t>
            </a:r>
          </a:p>
        </p:txBody>
      </p:sp>
      <p:sp>
        <p:nvSpPr>
          <p:cNvPr id="186" name="TextBox 18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
        <p:nvSpPr>
          <p:cNvPr id="17" name="Text Placeholder 4"/>
          <p:cNvSpPr>
            <a:spLocks noGrp="1"/>
          </p:cNvSpPr>
          <p:nvPr>
            <p:ph type="body" sz="quarter" idx="26" hasCustomPrompt="1"/>
          </p:nvPr>
        </p:nvSpPr>
        <p:spPr>
          <a:xfrm>
            <a:off x="503238" y="274707"/>
            <a:ext cx="8484914" cy="248308"/>
          </a:xfrm>
        </p:spPr>
        <p:txBody>
          <a:bodyPr/>
          <a:lstStyle>
            <a:lvl1pPr marL="0" indent="0">
              <a:buNone/>
              <a:defRPr sz="1000" b="1" cap="all" baseline="0">
                <a:solidFill>
                  <a:schemeClr val="tx1"/>
                </a:solidFill>
              </a:defRPr>
            </a:lvl1pPr>
          </a:lstStyle>
          <a:p>
            <a:r>
              <a:rPr lang="en-US" sz="1000" b="0" cap="all" dirty="0" smtClean="0">
                <a:solidFill>
                  <a:srgbClr val="000000"/>
                </a:solidFill>
              </a:rPr>
              <a:t>Type in name of </a:t>
            </a:r>
            <a:r>
              <a:rPr lang="en-US" sz="1000" b="0" cap="all" dirty="0" err="1" smtClean="0">
                <a:solidFill>
                  <a:srgbClr val="000000"/>
                </a:solidFill>
              </a:rPr>
              <a:t>fACILITY</a:t>
            </a:r>
            <a:r>
              <a:rPr lang="en-US" sz="1000" b="0" cap="all" dirty="0" smtClean="0">
                <a:solidFill>
                  <a:srgbClr val="000000"/>
                </a:solidFill>
              </a:rPr>
              <a:t>, division, group, program or </a:t>
            </a:r>
            <a:r>
              <a:rPr lang="en-US" sz="1000" dirty="0" smtClean="0">
                <a:solidFill>
                  <a:srgbClr val="000000"/>
                </a:solidFill>
              </a:rPr>
              <a:t>www.anl.gov</a:t>
            </a:r>
            <a:endParaRPr lang="en-US" sz="1000" dirty="0">
              <a:solidFill>
                <a:srgbClr val="000000"/>
              </a:solidFill>
            </a:endParaRPr>
          </a:p>
        </p:txBody>
      </p:sp>
    </p:spTree>
    <p:extLst>
      <p:ext uri="{BB962C8B-B14F-4D97-AF65-F5344CB8AC3E}">
        <p14:creationId xmlns:p14="http://schemas.microsoft.com/office/powerpoint/2010/main" val="7928858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Cover Option D">
    <p:bg>
      <p:bgPr>
        <a:solidFill>
          <a:schemeClr val="bg1"/>
        </a:solidFill>
        <a:effectLst/>
      </p:bgPr>
    </p:bg>
    <p:spTree>
      <p:nvGrpSpPr>
        <p:cNvPr id="1" name=""/>
        <p:cNvGrpSpPr/>
        <p:nvPr/>
      </p:nvGrpSpPr>
      <p:grpSpPr>
        <a:xfrm>
          <a:off x="0" y="0"/>
          <a:ext cx="0" cy="0"/>
          <a:chOff x="0" y="0"/>
          <a:chExt cx="0" cy="0"/>
        </a:xfrm>
      </p:grpSpPr>
      <p:pic>
        <p:nvPicPr>
          <p:cNvPr id="1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00979" y="240159"/>
            <a:ext cx="1546986" cy="417973"/>
          </a:xfrm>
          <a:prstGeom prst="rect">
            <a:avLst/>
          </a:prstGeom>
          <a:noFill/>
          <a:extLst>
            <a:ext uri="{909E8E84-426E-40DD-AFC4-6F175D3DCCD1}">
              <a14:hiddenFill xmlns:a14="http://schemas.microsoft.com/office/drawing/2010/main">
                <a:solidFill>
                  <a:srgbClr val="FFFFFF"/>
                </a:solidFill>
              </a14:hiddenFill>
            </a:ext>
          </a:extLst>
        </p:spPr>
      </p:pic>
      <p:sp>
        <p:nvSpPr>
          <p:cNvPr id="47" name="Text Placeholder 45"/>
          <p:cNvSpPr>
            <a:spLocks noGrp="1"/>
          </p:cNvSpPr>
          <p:nvPr>
            <p:ph type="body" sz="quarter" idx="19" hasCustomPrompt="1"/>
          </p:nvPr>
        </p:nvSpPr>
        <p:spPr>
          <a:xfrm>
            <a:off x="469900" y="4570711"/>
            <a:ext cx="589449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dirty="0" smtClean="0"/>
              <a:t>Presentation Date</a:t>
            </a:r>
            <a:br>
              <a:rPr lang="en-US" dirty="0" smtClean="0"/>
            </a:br>
            <a:r>
              <a:rPr lang="en-US" dirty="0" smtClean="0"/>
              <a:t>City, State (presentation location)</a:t>
            </a:r>
          </a:p>
        </p:txBody>
      </p:sp>
      <p:sp>
        <p:nvSpPr>
          <p:cNvPr id="50" name="Text Placeholder 9"/>
          <p:cNvSpPr>
            <a:spLocks noGrp="1"/>
          </p:cNvSpPr>
          <p:nvPr>
            <p:ph type="body" sz="quarter" idx="17" hasCustomPrompt="1"/>
          </p:nvPr>
        </p:nvSpPr>
        <p:spPr>
          <a:xfrm>
            <a:off x="469903" y="3436223"/>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3" name="Text Placeholder 45"/>
          <p:cNvSpPr>
            <a:spLocks noGrp="1"/>
          </p:cNvSpPr>
          <p:nvPr>
            <p:ph type="body" sz="quarter" idx="18" hasCustomPrompt="1"/>
          </p:nvPr>
        </p:nvSpPr>
        <p:spPr>
          <a:xfrm>
            <a:off x="469903" y="3719301"/>
            <a:ext cx="2692871" cy="685800"/>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dirty="0" smtClean="0"/>
              <a:t>Add Presenter Title</a:t>
            </a:r>
            <a:br>
              <a:rPr lang="en-US" dirty="0" smtClean="0"/>
            </a:br>
            <a:r>
              <a:rPr lang="en-US" dirty="0" smtClean="0"/>
              <a:t>Optional Line 2</a:t>
            </a:r>
            <a:br>
              <a:rPr lang="en-US" dirty="0" smtClean="0"/>
            </a:br>
            <a:r>
              <a:rPr lang="en-US" dirty="0" smtClean="0"/>
              <a:t>Optional Line 3</a:t>
            </a:r>
            <a:endParaRPr lang="en-US" dirty="0"/>
          </a:p>
        </p:txBody>
      </p:sp>
      <p:sp>
        <p:nvSpPr>
          <p:cNvPr id="56" name="Text Placeholder 9"/>
          <p:cNvSpPr>
            <a:spLocks noGrp="1"/>
          </p:cNvSpPr>
          <p:nvPr>
            <p:ph type="body" sz="quarter" idx="21" hasCustomPrompt="1"/>
          </p:nvPr>
        </p:nvSpPr>
        <p:spPr>
          <a:xfrm>
            <a:off x="3417374"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57" name="Text Placeholder 45"/>
          <p:cNvSpPr>
            <a:spLocks noGrp="1"/>
          </p:cNvSpPr>
          <p:nvPr>
            <p:ph type="body" sz="quarter" idx="22" hasCustomPrompt="1"/>
          </p:nvPr>
        </p:nvSpPr>
        <p:spPr>
          <a:xfrm>
            <a:off x="3417374" y="3719302"/>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second presenter info </a:t>
            </a:r>
            <a:br>
              <a:rPr lang="en-US" dirty="0" smtClean="0"/>
            </a:br>
            <a:r>
              <a:rPr lang="en-US" dirty="0" smtClean="0"/>
              <a:t>if not needed</a:t>
            </a:r>
          </a:p>
        </p:txBody>
      </p:sp>
      <p:sp>
        <p:nvSpPr>
          <p:cNvPr id="45" name="Picture Placeholder 4"/>
          <p:cNvSpPr>
            <a:spLocks noGrp="1" noChangeAspect="1"/>
          </p:cNvSpPr>
          <p:nvPr>
            <p:ph type="pic" sz="quarter" idx="16" hasCustomPrompt="1"/>
          </p:nvPr>
        </p:nvSpPr>
        <p:spPr>
          <a:xfrm>
            <a:off x="218127" y="1261206"/>
            <a:ext cx="8925874" cy="2071151"/>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1" y="87532"/>
            <a:ext cx="6776128" cy="839426"/>
          </a:xfrm>
        </p:spPr>
        <p:txBody>
          <a:bodyPr lIns="0" rIns="91440" anchor="b">
            <a:normAutofit/>
          </a:bodyPr>
          <a:lstStyle>
            <a:lvl1pPr>
              <a:defRPr sz="2800" baseline="0">
                <a:solidFill>
                  <a:schemeClr val="tx1">
                    <a:lumMod val="50000"/>
                  </a:schemeClr>
                </a:solidFill>
              </a:defRPr>
            </a:lvl1pPr>
          </a:lstStyle>
          <a:p>
            <a:r>
              <a:rPr lang="en-US" dirty="0" smtClean="0"/>
              <a:t>presentation title –</a:t>
            </a:r>
            <a:br>
              <a:rPr lang="en-US" dirty="0" smtClean="0"/>
            </a:br>
            <a:r>
              <a:rPr lang="en-US" dirty="0" smtClean="0"/>
              <a:t>Cover option D</a:t>
            </a:r>
            <a:endParaRPr lang="en-US" dirty="0"/>
          </a:p>
        </p:txBody>
      </p:sp>
      <p:sp>
        <p:nvSpPr>
          <p:cNvPr id="87" name="Text Placeholder 9"/>
          <p:cNvSpPr>
            <a:spLocks noGrp="1"/>
          </p:cNvSpPr>
          <p:nvPr>
            <p:ph type="body" sz="quarter" idx="23" hasCustomPrompt="1"/>
          </p:nvPr>
        </p:nvSpPr>
        <p:spPr>
          <a:xfrm>
            <a:off x="6360199"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dirty="0" smtClean="0"/>
              <a:t>presenter name</a:t>
            </a:r>
          </a:p>
        </p:txBody>
      </p:sp>
      <p:sp>
        <p:nvSpPr>
          <p:cNvPr id="88" name="Text Placeholder 45"/>
          <p:cNvSpPr>
            <a:spLocks noGrp="1"/>
          </p:cNvSpPr>
          <p:nvPr>
            <p:ph type="body" sz="quarter" idx="24" hasCustomPrompt="1"/>
          </p:nvPr>
        </p:nvSpPr>
        <p:spPr>
          <a:xfrm>
            <a:off x="6360199" y="3719302"/>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dirty="0" smtClean="0"/>
              <a:t>Remove third presenter info </a:t>
            </a:r>
            <a:br>
              <a:rPr lang="en-US" dirty="0" smtClean="0"/>
            </a:br>
            <a:r>
              <a:rPr lang="en-US" dirty="0" smtClean="0"/>
              <a:t>if not needed</a:t>
            </a:r>
          </a:p>
        </p:txBody>
      </p:sp>
      <p:sp>
        <p:nvSpPr>
          <p:cNvPr id="5" name="Text Placeholder 4"/>
          <p:cNvSpPr>
            <a:spLocks noGrp="1"/>
          </p:cNvSpPr>
          <p:nvPr>
            <p:ph type="body" sz="quarter" idx="25" hasCustomPrompt="1"/>
          </p:nvPr>
        </p:nvSpPr>
        <p:spPr>
          <a:xfrm>
            <a:off x="469900" y="922196"/>
            <a:ext cx="8484914" cy="248308"/>
          </a:xfrm>
        </p:spPr>
        <p:txBody>
          <a:bodyPr/>
          <a:lstStyle>
            <a:lvl1pPr marL="0" indent="0">
              <a:buNone/>
              <a:defRPr b="1" baseline="0">
                <a:solidFill>
                  <a:schemeClr val="accent2"/>
                </a:solidFill>
              </a:defRPr>
            </a:lvl1pPr>
          </a:lstStyle>
          <a:p>
            <a:pPr lvl="0"/>
            <a:r>
              <a:rPr lang="en-US" dirty="0" smtClean="0"/>
              <a:t>Subtitle – delete if not needed</a:t>
            </a:r>
          </a:p>
        </p:txBody>
      </p:sp>
      <p:sp>
        <p:nvSpPr>
          <p:cNvPr id="46" name="Text Placeholder 4"/>
          <p:cNvSpPr>
            <a:spLocks noGrp="1"/>
          </p:cNvSpPr>
          <p:nvPr>
            <p:ph type="body" sz="quarter" idx="12" hasCustomPrompt="1"/>
          </p:nvPr>
        </p:nvSpPr>
        <p:spPr>
          <a:xfrm>
            <a:off x="4" y="1261204"/>
            <a:ext cx="224589" cy="2071116"/>
          </a:xfrm>
          <a:solidFill>
            <a:schemeClr val="accent1"/>
          </a:solidFill>
        </p:spPr>
        <p:txBody>
          <a:bodyPr bIns="0" anchor="b"/>
          <a:lstStyle>
            <a:lvl1pPr marL="0" indent="0">
              <a:buNone/>
              <a:defRPr sz="100"/>
            </a:lvl1pPr>
          </a:lstStyle>
          <a:p>
            <a:pPr lvl="0"/>
            <a:r>
              <a:rPr lang="en-US" dirty="0" smtClean="0"/>
              <a:t>  </a:t>
            </a:r>
          </a:p>
        </p:txBody>
      </p:sp>
      <p:sp>
        <p:nvSpPr>
          <p:cNvPr id="153" name="TextBox 15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0390167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Pic - Full Fram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9" y="0"/>
            <a:ext cx="8925873" cy="5143500"/>
          </a:xfrm>
          <a:solidFill>
            <a:schemeClr val="bg1"/>
          </a:solidFill>
        </p:spPr>
        <p:txBody>
          <a:bodyPr lIns="0" tIns="1645920" anchor="t" anchorCtr="0"/>
          <a:lstStyle>
            <a:lvl1pPr marL="0" indent="0" algn="ctr">
              <a:buNone/>
              <a:defRPr baseline="0"/>
            </a:lvl1pPr>
          </a:lstStyle>
          <a:p>
            <a:r>
              <a:rPr lang="en-US" dirty="0" smtClean="0"/>
              <a:t>Click icon to insert an image then right click image and “SEND IMAGE TO BACK”</a:t>
            </a:r>
            <a:endParaRPr lang="en-US" dirty="0"/>
          </a:p>
        </p:txBody>
      </p:sp>
      <p:sp>
        <p:nvSpPr>
          <p:cNvPr id="7" name="Text Placeholder 6"/>
          <p:cNvSpPr>
            <a:spLocks noGrp="1"/>
          </p:cNvSpPr>
          <p:nvPr>
            <p:ph type="body" sz="quarter" idx="17" hasCustomPrompt="1"/>
          </p:nvPr>
        </p:nvSpPr>
        <p:spPr>
          <a:xfrm>
            <a:off x="0" y="3581400"/>
            <a:ext cx="9144000" cy="1562100"/>
          </a:xfrm>
          <a:solidFill>
            <a:schemeClr val="tx2">
              <a:alpha val="91000"/>
            </a:schemeClr>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2" name="Title 1"/>
          <p:cNvSpPr>
            <a:spLocks noGrp="1"/>
          </p:cNvSpPr>
          <p:nvPr>
            <p:ph type="title" hasCustomPrompt="1"/>
          </p:nvPr>
        </p:nvSpPr>
        <p:spPr>
          <a:xfrm>
            <a:off x="469901" y="3782231"/>
            <a:ext cx="8321040" cy="1030194"/>
          </a:xfrm>
        </p:spPr>
        <p:txBody>
          <a:bodyPr lIns="0" anchor="t"/>
          <a:lstStyle>
            <a:lvl1pPr>
              <a:defRPr sz="2400" b="1" cap="all" baseline="0">
                <a:solidFill>
                  <a:schemeClr val="bg1"/>
                </a:solidFill>
              </a:defRPr>
            </a:lvl1pPr>
          </a:lstStyle>
          <a:p>
            <a:r>
              <a:rPr lang="en-US" dirty="0" smtClean="0"/>
              <a:t>Full-frame image layout  – title</a:t>
            </a:r>
            <a:endParaRPr lang="en-US" dirty="0"/>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8"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9" name="TextBox 8"/>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26229911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Pic - ONE Image">
    <p:bg>
      <p:bgPr>
        <a:solidFill>
          <a:schemeClr val="bg1"/>
        </a:solidFill>
        <a:effectLst/>
      </p:bgPr>
    </p:bg>
    <p:spTree>
      <p:nvGrpSpPr>
        <p:cNvPr id="1" name=""/>
        <p:cNvGrpSpPr/>
        <p:nvPr/>
      </p:nvGrpSpPr>
      <p:grpSpPr>
        <a:xfrm>
          <a:off x="0" y="0"/>
          <a:ext cx="0" cy="0"/>
          <a:chOff x="0" y="0"/>
          <a:chExt cx="0" cy="0"/>
        </a:xfrm>
      </p:grpSpPr>
      <p:sp>
        <p:nvSpPr>
          <p:cNvPr id="8" name="Text Placeholder 6"/>
          <p:cNvSpPr>
            <a:spLocks noGrp="1"/>
          </p:cNvSpPr>
          <p:nvPr>
            <p:ph type="body" sz="quarter" idx="17" hasCustomPrompt="1"/>
          </p:nvPr>
        </p:nvSpPr>
        <p:spPr>
          <a:xfrm>
            <a:off x="0" y="2742092"/>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10" name="Text Placeholder 7"/>
          <p:cNvSpPr>
            <a:spLocks noGrp="1"/>
          </p:cNvSpPr>
          <p:nvPr>
            <p:ph type="body" sz="quarter" idx="14"/>
          </p:nvPr>
        </p:nvSpPr>
        <p:spPr>
          <a:xfrm>
            <a:off x="469900" y="3484065"/>
            <a:ext cx="8434552" cy="1359776"/>
          </a:xfrm>
          <a:noFill/>
        </p:spPr>
        <p:txBody>
          <a:bodyPr lIns="0" tIns="91440"/>
          <a:lstStyle>
            <a:lvl1pPr>
              <a:defRPr sz="2400">
                <a:solidFill>
                  <a:schemeClr val="bg1"/>
                </a:solidFill>
              </a:defRPr>
            </a:lvl1pPr>
            <a:lvl2pPr>
              <a:defRPr sz="22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5" name="Picture Placeholder 4"/>
          <p:cNvSpPr>
            <a:spLocks noGrp="1" noChangeAspect="1"/>
          </p:cNvSpPr>
          <p:nvPr>
            <p:ph type="pic" sz="quarter" idx="13" hasCustomPrompt="1"/>
          </p:nvPr>
        </p:nvSpPr>
        <p:spPr>
          <a:xfrm>
            <a:off x="218129" y="-1"/>
            <a:ext cx="8925873" cy="2742010"/>
          </a:xfrm>
          <a:solidFill>
            <a:schemeClr val="bg1"/>
          </a:solidFill>
        </p:spPr>
        <p:txBody>
          <a:bodyPr lIns="0" tIns="1097280" anchor="t" anchorCtr="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2855464"/>
            <a:ext cx="8674100" cy="590324"/>
          </a:xfrm>
        </p:spPr>
        <p:txBody>
          <a:bodyPr lIns="0"/>
          <a:lstStyle>
            <a:lvl1pPr>
              <a:defRPr sz="2800" b="1" baseline="0">
                <a:solidFill>
                  <a:schemeClr val="bg1"/>
                </a:solidFill>
              </a:defRPr>
            </a:lvl1pPr>
          </a:lstStyle>
          <a:p>
            <a:r>
              <a:rPr lang="en-US" dirty="0" smtClean="0"/>
              <a:t>Science/R&amp;D hero – one image</a:t>
            </a:r>
            <a:br>
              <a:rPr lang="en-US" dirty="0" smtClean="0"/>
            </a:br>
            <a:r>
              <a:rPr lang="en-US" dirty="0" smtClean="0"/>
              <a:t>Headline is </a:t>
            </a:r>
            <a:r>
              <a:rPr lang="en-US" dirty="0" err="1" smtClean="0"/>
              <a:t>arial</a:t>
            </a:r>
            <a:r>
              <a:rPr lang="en-US" dirty="0" smtClean="0"/>
              <a:t> in all caps</a:t>
            </a:r>
            <a:endParaRPr lang="en-US" dirty="0"/>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9"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28448388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Pic - TWO images">
    <p:bg>
      <p:bgPr>
        <a:solidFill>
          <a:schemeClr val="bg1"/>
        </a:solidFill>
        <a:effectLst/>
      </p:bgPr>
    </p:bg>
    <p:spTree>
      <p:nvGrpSpPr>
        <p:cNvPr id="1" name=""/>
        <p:cNvGrpSpPr/>
        <p:nvPr/>
      </p:nvGrpSpPr>
      <p:grpSpPr>
        <a:xfrm>
          <a:off x="0" y="0"/>
          <a:ext cx="0" cy="0"/>
          <a:chOff x="0" y="0"/>
          <a:chExt cx="0" cy="0"/>
        </a:xfrm>
      </p:grpSpPr>
      <p:sp>
        <p:nvSpPr>
          <p:cNvPr id="13" name="Text Placeholder 6"/>
          <p:cNvSpPr>
            <a:spLocks noGrp="1"/>
          </p:cNvSpPr>
          <p:nvPr>
            <p:ph type="body" sz="quarter" idx="20" hasCustomPrompt="1"/>
          </p:nvPr>
        </p:nvSpPr>
        <p:spPr>
          <a:xfrm>
            <a:off x="0" y="2742092"/>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11" name="Picture Placeholder 4"/>
          <p:cNvSpPr>
            <a:spLocks noGrp="1" noChangeAspect="1"/>
          </p:cNvSpPr>
          <p:nvPr>
            <p:ph type="pic" sz="quarter" idx="16" hasCustomPrompt="1"/>
          </p:nvPr>
        </p:nvSpPr>
        <p:spPr>
          <a:xfrm>
            <a:off x="218127" y="1"/>
            <a:ext cx="4480560" cy="2747963"/>
          </a:xfrm>
          <a:solidFill>
            <a:schemeClr val="bg1">
              <a:lumMod val="75000"/>
            </a:schemeClr>
          </a:solidFill>
        </p:spPr>
        <p:txBody>
          <a:bodyPr tIns="1097280" anchor="t" anchorCtr="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noChangeAspect="1"/>
          </p:cNvSpPr>
          <p:nvPr>
            <p:ph type="pic" sz="quarter" idx="17" hasCustomPrompt="1"/>
          </p:nvPr>
        </p:nvSpPr>
        <p:spPr>
          <a:xfrm>
            <a:off x="4682525" y="1"/>
            <a:ext cx="4480560" cy="2747963"/>
          </a:xfrm>
          <a:solidFill>
            <a:schemeClr val="bg1">
              <a:lumMod val="85000"/>
            </a:schemeClr>
          </a:solidFill>
        </p:spPr>
        <p:txBody>
          <a:bodyPr tIns="1097280" anchor="t" anchorCtr="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a:xfrm>
            <a:off x="469900" y="2855464"/>
            <a:ext cx="8674100" cy="590324"/>
          </a:xfrm>
        </p:spPr>
        <p:txBody>
          <a:bodyPr lIns="0"/>
          <a:lstStyle>
            <a:lvl1pPr>
              <a:defRPr sz="2800" b="1">
                <a:solidFill>
                  <a:schemeClr val="bg1"/>
                </a:solidFill>
              </a:defRPr>
            </a:lvl1pPr>
          </a:lstStyle>
          <a:p>
            <a:r>
              <a:rPr lang="en-US" dirty="0" smtClean="0"/>
              <a:t>Science/R&amp;D hero – TWO images</a:t>
            </a:r>
            <a:br>
              <a:rPr lang="en-US" dirty="0" smtClean="0"/>
            </a:br>
            <a:r>
              <a:rPr lang="en-US" dirty="0" smtClean="0"/>
              <a:t>Headline is </a:t>
            </a:r>
            <a:r>
              <a:rPr lang="en-US" dirty="0" err="1" smtClean="0"/>
              <a:t>arial</a:t>
            </a:r>
            <a:r>
              <a:rPr lang="en-US" dirty="0" smtClean="0"/>
              <a:t> in all caps</a:t>
            </a:r>
            <a:endParaRPr lang="en-US" dirty="0"/>
          </a:p>
        </p:txBody>
      </p:sp>
      <p:sp>
        <p:nvSpPr>
          <p:cNvPr id="9" name="Text Placeholder 7"/>
          <p:cNvSpPr>
            <a:spLocks noGrp="1"/>
          </p:cNvSpPr>
          <p:nvPr>
            <p:ph type="body" sz="quarter" idx="14"/>
          </p:nvPr>
        </p:nvSpPr>
        <p:spPr>
          <a:xfrm>
            <a:off x="469900" y="3484065"/>
            <a:ext cx="8434552" cy="1359776"/>
          </a:xfrm>
          <a:noFill/>
        </p:spPr>
        <p:txBody>
          <a:bodyPr lIns="0" tIns="91440"/>
          <a:lstStyle>
            <a:lvl1pPr>
              <a:defRPr sz="2400">
                <a:solidFill>
                  <a:schemeClr val="bg1"/>
                </a:solidFill>
              </a:defRPr>
            </a:lvl1pPr>
            <a:lvl2pPr>
              <a:defRPr sz="22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Slide Number Placeholder 2"/>
          <p:cNvSpPr>
            <a:spLocks noGrp="1"/>
          </p:cNvSpPr>
          <p:nvPr>
            <p:ph type="sldNum" sz="quarter" idx="18"/>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1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40995035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Pic - THREE Images">
    <p:bg>
      <p:bgPr>
        <a:solidFill>
          <a:schemeClr val="bg1"/>
        </a:solidFill>
        <a:effectLst/>
      </p:bgPr>
    </p:bg>
    <p:spTree>
      <p:nvGrpSpPr>
        <p:cNvPr id="1" name=""/>
        <p:cNvGrpSpPr/>
        <p:nvPr/>
      </p:nvGrpSpPr>
      <p:grpSpPr>
        <a:xfrm>
          <a:off x="0" y="0"/>
          <a:ext cx="0" cy="0"/>
          <a:chOff x="0" y="0"/>
          <a:chExt cx="0" cy="0"/>
        </a:xfrm>
      </p:grpSpPr>
      <p:sp>
        <p:nvSpPr>
          <p:cNvPr id="11" name="Text Placeholder 6"/>
          <p:cNvSpPr>
            <a:spLocks noGrp="1"/>
          </p:cNvSpPr>
          <p:nvPr>
            <p:ph type="body" sz="quarter" idx="19" hasCustomPrompt="1"/>
          </p:nvPr>
        </p:nvSpPr>
        <p:spPr>
          <a:xfrm>
            <a:off x="0" y="2742092"/>
            <a:ext cx="9144000" cy="2401409"/>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5" name="Picture Placeholder 4"/>
          <p:cNvSpPr>
            <a:spLocks noGrp="1" noChangeAspect="1"/>
          </p:cNvSpPr>
          <p:nvPr>
            <p:ph type="pic" sz="quarter" idx="13" hasCustomPrompt="1"/>
          </p:nvPr>
        </p:nvSpPr>
        <p:spPr>
          <a:xfrm>
            <a:off x="218127" y="1"/>
            <a:ext cx="2990088" cy="275523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3194237" y="1"/>
            <a:ext cx="2990088" cy="275523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6186112" y="1"/>
            <a:ext cx="2957888" cy="275523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484065"/>
            <a:ext cx="8434552" cy="1359776"/>
          </a:xfrm>
          <a:noFill/>
        </p:spPr>
        <p:txBody>
          <a:bodyPr lIns="0" tIns="91440"/>
          <a:lstStyle>
            <a:lvl1pPr>
              <a:defRPr sz="2400">
                <a:solidFill>
                  <a:schemeClr val="bg1"/>
                </a:solidFill>
              </a:defRPr>
            </a:lvl1pPr>
            <a:lvl2pPr>
              <a:defRPr sz="22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2" name="Title 1"/>
          <p:cNvSpPr>
            <a:spLocks noGrp="1"/>
          </p:cNvSpPr>
          <p:nvPr>
            <p:ph type="title" hasCustomPrompt="1"/>
          </p:nvPr>
        </p:nvSpPr>
        <p:spPr>
          <a:xfrm>
            <a:off x="469900" y="2855464"/>
            <a:ext cx="8674100" cy="590324"/>
          </a:xfrm>
        </p:spPr>
        <p:txBody>
          <a:bodyPr lIns="0"/>
          <a:lstStyle>
            <a:lvl1pPr>
              <a:defRPr sz="2800" b="1">
                <a:solidFill>
                  <a:schemeClr val="bg1"/>
                </a:solidFill>
              </a:defRPr>
            </a:lvl1pPr>
          </a:lstStyle>
          <a:p>
            <a:r>
              <a:rPr lang="en-US" dirty="0" smtClean="0"/>
              <a:t>Science/R&amp;D hero – Three images</a:t>
            </a:r>
            <a:br>
              <a:rPr lang="en-US" dirty="0" smtClean="0"/>
            </a:br>
            <a:r>
              <a:rPr lang="en-US" dirty="0" smtClean="0"/>
              <a:t>Headline is </a:t>
            </a:r>
            <a:r>
              <a:rPr lang="en-US" dirty="0" err="1" smtClean="0"/>
              <a:t>arial</a:t>
            </a:r>
            <a:r>
              <a:rPr lang="en-US" dirty="0" smtClean="0"/>
              <a:t> in all caps</a:t>
            </a:r>
            <a:endParaRPr lang="en-US" dirty="0"/>
          </a:p>
        </p:txBody>
      </p:sp>
      <p:sp>
        <p:nvSpPr>
          <p:cNvPr id="3" name="Slide Number Placeholder 2"/>
          <p:cNvSpPr>
            <a:spLocks noGrp="1"/>
          </p:cNvSpPr>
          <p:nvPr>
            <p:ph type="sldNum" sz="quarter" idx="17"/>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12"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013502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Pic - FOUR Images">
    <p:bg>
      <p:bgPr>
        <a:solidFill>
          <a:schemeClr val="bg1"/>
        </a:solidFill>
        <a:effectLst/>
      </p:bgPr>
    </p:bg>
    <p:spTree>
      <p:nvGrpSpPr>
        <p:cNvPr id="1" name=""/>
        <p:cNvGrpSpPr/>
        <p:nvPr/>
      </p:nvGrpSpPr>
      <p:grpSpPr>
        <a:xfrm>
          <a:off x="0" y="0"/>
          <a:ext cx="0" cy="0"/>
          <a:chOff x="0" y="0"/>
          <a:chExt cx="0" cy="0"/>
        </a:xfrm>
      </p:grpSpPr>
      <p:sp>
        <p:nvSpPr>
          <p:cNvPr id="19" name="Text Placeholder 6"/>
          <p:cNvSpPr>
            <a:spLocks noGrp="1"/>
          </p:cNvSpPr>
          <p:nvPr>
            <p:ph type="body" sz="quarter" idx="24" hasCustomPrompt="1"/>
          </p:nvPr>
        </p:nvSpPr>
        <p:spPr>
          <a:xfrm>
            <a:off x="0" y="0"/>
            <a:ext cx="9144000" cy="5143500"/>
          </a:xfrm>
          <a:solidFill>
            <a:schemeClr val="accent2"/>
          </a:solidFill>
        </p:spPr>
        <p:txBody>
          <a:bodyPr bIns="0" anchor="b" anchorCtr="0"/>
          <a:lstStyle>
            <a:lvl1pPr marL="0" indent="0">
              <a:buNone/>
              <a:defRPr sz="100"/>
            </a:lvl1pPr>
          </a:lstStyle>
          <a:p>
            <a:pPr lvl="0"/>
            <a:r>
              <a:rPr lang="en-US" dirty="0" smtClean="0"/>
              <a:t> </a:t>
            </a:r>
            <a:r>
              <a:rPr lang="en-US" dirty="0" err="1" smtClean="0"/>
              <a:t>x1</a:t>
            </a:r>
            <a:endParaRPr lang="en-US" dirty="0" smtClean="0"/>
          </a:p>
          <a:p>
            <a:pPr lvl="0"/>
            <a:endParaRPr lang="en-US" dirty="0" smtClean="0"/>
          </a:p>
        </p:txBody>
      </p:sp>
      <p:sp>
        <p:nvSpPr>
          <p:cNvPr id="5" name="Picture Placeholder 4"/>
          <p:cNvSpPr>
            <a:spLocks noGrp="1" noChangeAspect="1"/>
          </p:cNvSpPr>
          <p:nvPr>
            <p:ph type="pic" sz="quarter" idx="13" hasCustomPrompt="1"/>
          </p:nvPr>
        </p:nvSpPr>
        <p:spPr>
          <a:xfrm>
            <a:off x="218127" y="1240632"/>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9" name="Picture Placeholder 4"/>
          <p:cNvSpPr>
            <a:spLocks noGrp="1" noChangeAspect="1"/>
          </p:cNvSpPr>
          <p:nvPr>
            <p:ph type="pic" sz="quarter" idx="15" hasCustomPrompt="1"/>
          </p:nvPr>
        </p:nvSpPr>
        <p:spPr>
          <a:xfrm>
            <a:off x="2453235" y="1240632"/>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0" name="Picture Placeholder 4"/>
          <p:cNvSpPr>
            <a:spLocks noGrp="1" noChangeAspect="1"/>
          </p:cNvSpPr>
          <p:nvPr>
            <p:ph type="pic" sz="quarter" idx="16" hasCustomPrompt="1"/>
          </p:nvPr>
        </p:nvSpPr>
        <p:spPr>
          <a:xfrm>
            <a:off x="4688341" y="1240632"/>
            <a:ext cx="2240280" cy="1678712"/>
          </a:xfrm>
          <a:solidFill>
            <a:schemeClr val="bg1">
              <a:lumMod val="8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noChangeAspect="1"/>
          </p:cNvSpPr>
          <p:nvPr>
            <p:ph type="pic" sz="quarter" idx="17" hasCustomPrompt="1"/>
          </p:nvPr>
        </p:nvSpPr>
        <p:spPr>
          <a:xfrm>
            <a:off x="6906022" y="1240632"/>
            <a:ext cx="2240280" cy="1678712"/>
          </a:xfrm>
          <a:solidFill>
            <a:schemeClr val="bg1">
              <a:lumMod val="75000"/>
            </a:schemeClr>
          </a:solidFill>
        </p:spPr>
        <p:txBody>
          <a:bodyPr lIns="0" tIns="731520" anchor="t" anchorCtr="0"/>
          <a:lstStyle>
            <a:lvl1pPr marL="0" indent="0" algn="ctr">
              <a:buNone/>
              <a:defRPr baseline="0"/>
            </a:lvl1pPr>
          </a:lstStyle>
          <a:p>
            <a:r>
              <a:rPr lang="en-US" dirty="0" smtClean="0"/>
              <a:t>Click icon to insert an image</a:t>
            </a:r>
            <a:endParaRPr lang="en-US" dirty="0"/>
          </a:p>
        </p:txBody>
      </p:sp>
      <p:sp>
        <p:nvSpPr>
          <p:cNvPr id="8" name="Text Placeholder 7"/>
          <p:cNvSpPr>
            <a:spLocks noGrp="1"/>
          </p:cNvSpPr>
          <p:nvPr>
            <p:ph type="body" sz="quarter" idx="14"/>
          </p:nvPr>
        </p:nvSpPr>
        <p:spPr>
          <a:xfrm>
            <a:off x="469900" y="3484065"/>
            <a:ext cx="8434552" cy="1359776"/>
          </a:xfrm>
          <a:noFill/>
        </p:spPr>
        <p:txBody>
          <a:bodyPr lIns="0" tIns="91440"/>
          <a:lstStyle>
            <a:lvl1pPr>
              <a:defRPr sz="2400">
                <a:solidFill>
                  <a:schemeClr val="bg1"/>
                </a:solidFill>
              </a:defRPr>
            </a:lvl1pPr>
            <a:lvl2pPr>
              <a:defRPr sz="22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itle 2"/>
          <p:cNvSpPr>
            <a:spLocks noGrp="1"/>
          </p:cNvSpPr>
          <p:nvPr>
            <p:ph type="title" hasCustomPrompt="1"/>
          </p:nvPr>
        </p:nvSpPr>
        <p:spPr/>
        <p:txBody>
          <a:bodyPr/>
          <a:lstStyle>
            <a:lvl1pPr>
              <a:defRPr>
                <a:solidFill>
                  <a:schemeClr val="bg1"/>
                </a:solidFill>
              </a:defRPr>
            </a:lvl1pPr>
          </a:lstStyle>
          <a:p>
            <a:r>
              <a:rPr lang="en-US" dirty="0" smtClean="0"/>
              <a:t>Science/R&amp;D hero – four images</a:t>
            </a:r>
            <a:br>
              <a:rPr lang="en-US" dirty="0" smtClean="0"/>
            </a:br>
            <a:r>
              <a:rPr lang="en-US" dirty="0" smtClean="0"/>
              <a:t>Headline is </a:t>
            </a:r>
            <a:r>
              <a:rPr lang="en-US" dirty="0" err="1" smtClean="0"/>
              <a:t>arial</a:t>
            </a:r>
            <a:r>
              <a:rPr lang="en-US" dirty="0" smtClean="0"/>
              <a:t> in all caps</a:t>
            </a:r>
            <a:endParaRPr lang="en-US" dirty="0"/>
          </a:p>
        </p:txBody>
      </p:sp>
      <p:sp>
        <p:nvSpPr>
          <p:cNvPr id="4" name="Text Placeholder 3"/>
          <p:cNvSpPr>
            <a:spLocks noGrp="1"/>
          </p:cNvSpPr>
          <p:nvPr>
            <p:ph type="body" sz="quarter" idx="18" hasCustomPrompt="1"/>
          </p:nvPr>
        </p:nvSpPr>
        <p:spPr>
          <a:xfrm>
            <a:off x="218128" y="2948823"/>
            <a:ext cx="2238469" cy="358378"/>
          </a:xfrm>
        </p:spPr>
        <p:txBody>
          <a:bodyPr lIns="91440" rIns="91440"/>
          <a:lstStyle>
            <a:lvl1pPr marL="0" indent="0">
              <a:lnSpc>
                <a:spcPct val="95000"/>
              </a:lnSpc>
              <a:buNone/>
              <a:defRPr sz="1200" b="0" baseline="0">
                <a:solidFill>
                  <a:schemeClr val="bg1"/>
                </a:solidFill>
              </a:defRPr>
            </a:lvl1pPr>
          </a:lstStyle>
          <a:p>
            <a:pPr lvl="0"/>
            <a:r>
              <a:rPr lang="en-US" dirty="0" smtClean="0"/>
              <a:t>Image caption Image caption Image caption Image caption Image</a:t>
            </a:r>
            <a:endParaRPr lang="en-US" dirty="0"/>
          </a:p>
        </p:txBody>
      </p:sp>
      <p:sp>
        <p:nvSpPr>
          <p:cNvPr id="16" name="Text Placeholder 3"/>
          <p:cNvSpPr>
            <a:spLocks noGrp="1"/>
          </p:cNvSpPr>
          <p:nvPr>
            <p:ph type="body" sz="quarter" idx="19" hasCustomPrompt="1"/>
          </p:nvPr>
        </p:nvSpPr>
        <p:spPr>
          <a:xfrm>
            <a:off x="2442597"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17" name="Text Placeholder 3"/>
          <p:cNvSpPr>
            <a:spLocks noGrp="1"/>
          </p:cNvSpPr>
          <p:nvPr>
            <p:ph type="body" sz="quarter" idx="20" hasCustomPrompt="1"/>
          </p:nvPr>
        </p:nvSpPr>
        <p:spPr>
          <a:xfrm>
            <a:off x="4681066"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18" name="Text Placeholder 3"/>
          <p:cNvSpPr>
            <a:spLocks noGrp="1"/>
          </p:cNvSpPr>
          <p:nvPr>
            <p:ph type="body" sz="quarter" idx="21" hasCustomPrompt="1"/>
          </p:nvPr>
        </p:nvSpPr>
        <p:spPr>
          <a:xfrm>
            <a:off x="6905534" y="2948823"/>
            <a:ext cx="2238469" cy="358378"/>
          </a:xfrm>
        </p:spPr>
        <p:txBody>
          <a:bodyPr lIns="91440" rIns="91440"/>
          <a:lstStyle>
            <a:lvl1pPr marL="0" indent="0">
              <a:lnSpc>
                <a:spcPct val="95000"/>
              </a:lnSpc>
              <a:buNone/>
              <a:defRPr sz="1200" b="0">
                <a:solidFill>
                  <a:schemeClr val="bg1"/>
                </a:solidFill>
              </a:defRPr>
            </a:lvl1pPr>
          </a:lstStyle>
          <a:p>
            <a:pPr lvl="0"/>
            <a:r>
              <a:rPr lang="en-US" dirty="0" smtClean="0"/>
              <a:t>Image caption Image caption Image caption Image caption Image</a:t>
            </a:r>
            <a:endParaRPr lang="en-US" dirty="0"/>
          </a:p>
        </p:txBody>
      </p:sp>
      <p:sp>
        <p:nvSpPr>
          <p:cNvPr id="2" name="Slide Number Placeholder 1"/>
          <p:cNvSpPr>
            <a:spLocks noGrp="1"/>
          </p:cNvSpPr>
          <p:nvPr>
            <p:ph type="sldNum" sz="quarter" idx="22"/>
          </p:nvPr>
        </p:nvSpPr>
        <p:spPr/>
        <p:txBody>
          <a:bodyPr/>
          <a:lstStyle>
            <a:lvl1pPr>
              <a:defRPr>
                <a:solidFill>
                  <a:schemeClr val="bg1"/>
                </a:solidFill>
              </a:defRPr>
            </a:lvl1pPr>
          </a:lstStyle>
          <a:p>
            <a:fld id="{AEFAAC5A-9C4F-4278-920D-DF2BAB595749}" type="slidenum">
              <a:rPr lang="en-US" smtClean="0">
                <a:solidFill>
                  <a:srgbClr val="FFFFFF"/>
                </a:solidFill>
              </a:rPr>
              <a:pPr/>
              <a:t>‹#›</a:t>
            </a:fld>
            <a:endParaRPr lang="en-US" dirty="0">
              <a:solidFill>
                <a:srgbClr val="FFFFFF"/>
              </a:solidFill>
            </a:endParaRPr>
          </a:p>
        </p:txBody>
      </p:sp>
      <p:sp>
        <p:nvSpPr>
          <p:cNvPr id="6" name="Footer Placeholder 5"/>
          <p:cNvSpPr>
            <a:spLocks noGrp="1"/>
          </p:cNvSpPr>
          <p:nvPr>
            <p:ph type="ftr" sz="quarter" idx="23"/>
          </p:nvPr>
        </p:nvSpPr>
        <p:spPr>
          <a:xfrm>
            <a:off x="0" y="-1"/>
            <a:ext cx="228600" cy="5143500"/>
          </a:xfrm>
          <a:prstGeom prst="rect">
            <a:avLst/>
          </a:prstGeom>
        </p:spPr>
        <p:txBody>
          <a:bodyPr/>
          <a:lstStyle/>
          <a:p>
            <a:endParaRPr lang="en-US" dirty="0">
              <a:solidFill>
                <a:srgbClr val="47484A"/>
              </a:solidFill>
            </a:endParaRPr>
          </a:p>
        </p:txBody>
      </p:sp>
      <p:sp>
        <p:nvSpPr>
          <p:cNvPr id="2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dirty="0" smtClean="0"/>
              <a:t>  </a:t>
            </a:r>
          </a:p>
        </p:txBody>
      </p:sp>
      <p:sp>
        <p:nvSpPr>
          <p:cNvPr id="21" name="TextBox 2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rgbClr val="FFFFFF"/>
                </a:solidFill>
              </a:rPr>
              <a:t>Instructions on replacing a current image:</a:t>
            </a:r>
            <a:endParaRPr lang="en-US" sz="1400" b="1" dirty="0">
              <a:solidFill>
                <a:srgbClr val="FFFFFF"/>
              </a:solidFill>
            </a:endParaRPr>
          </a:p>
          <a:p>
            <a:pPr marL="228600" indent="-228600">
              <a:buFont typeface="+mj-lt"/>
              <a:buAutoNum type="arabicPeriod"/>
            </a:pPr>
            <a:r>
              <a:rPr lang="en-US" sz="1400" dirty="0">
                <a:solidFill>
                  <a:srgbClr val="FFFFFF"/>
                </a:solidFill>
              </a:rPr>
              <a:t>Select and delete image and click the icon to insert a different image</a:t>
            </a:r>
          </a:p>
          <a:p>
            <a:pPr marL="228600" indent="-228600">
              <a:buFont typeface="+mj-lt"/>
              <a:buAutoNum type="arabicPeriod"/>
            </a:pPr>
            <a:r>
              <a:rPr lang="en-US" sz="1400" dirty="0">
                <a:solidFill>
                  <a:srgbClr val="FFFFFF"/>
                </a:solidFill>
              </a:rPr>
              <a:t>Use the crop tool to position the image within the shape.  </a:t>
            </a:r>
          </a:p>
          <a:p>
            <a:endParaRPr lang="en-US" dirty="0">
              <a:solidFill>
                <a:srgbClr val="FFFFFF"/>
              </a:solidFill>
            </a:endParaRPr>
          </a:p>
        </p:txBody>
      </p:sp>
    </p:spTree>
    <p:extLst>
      <p:ext uri="{BB962C8B-B14F-4D97-AF65-F5344CB8AC3E}">
        <p14:creationId xmlns:p14="http://schemas.microsoft.com/office/powerpoint/2010/main" val="16565177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dt" sz="half" idx="10"/>
          </p:nvPr>
        </p:nvSpPr>
        <p:spPr>
          <a:xfrm>
            <a:off x="7010400" y="4929188"/>
            <a:ext cx="1371600" cy="157163"/>
          </a:xfrm>
          <a:prstGeom prst="rect">
            <a:avLst/>
          </a:prstGeom>
          <a:ln/>
        </p:spPr>
        <p:txBody>
          <a:bodyPr/>
          <a:lstStyle>
            <a:lvl1pPr>
              <a:defRPr/>
            </a:lvl1pPr>
          </a:lstStyle>
          <a:p>
            <a:pPr>
              <a:defRPr/>
            </a:pPr>
            <a:endParaRPr lang="en-US">
              <a:solidFill>
                <a:srgbClr val="47484A"/>
              </a:solidFill>
            </a:endParaRPr>
          </a:p>
        </p:txBody>
      </p:sp>
      <p:sp>
        <p:nvSpPr>
          <p:cNvPr id="4" name="Rectangle 6"/>
          <p:cNvSpPr>
            <a:spLocks noGrp="1" noChangeArrowheads="1"/>
          </p:cNvSpPr>
          <p:nvPr>
            <p:ph type="ftr" sz="quarter" idx="11"/>
          </p:nvPr>
        </p:nvSpPr>
        <p:spPr>
          <a:xfrm>
            <a:off x="657228" y="4730354"/>
            <a:ext cx="5942013" cy="171450"/>
          </a:xfrm>
          <a:prstGeom prst="rect">
            <a:avLst/>
          </a:prstGeom>
          <a:ln/>
        </p:spPr>
        <p:txBody>
          <a:bodyPr/>
          <a:lstStyle>
            <a:lvl1pPr>
              <a:defRPr/>
            </a:lvl1pPr>
          </a:lstStyle>
          <a:p>
            <a:pPr>
              <a:defRPr/>
            </a:pPr>
            <a:endParaRPr lang="en-US">
              <a:solidFill>
                <a:srgbClr val="47484A"/>
              </a:solidFill>
            </a:endParaRPr>
          </a:p>
        </p:txBody>
      </p:sp>
      <p:sp>
        <p:nvSpPr>
          <p:cNvPr id="5" name="Rectangle 7"/>
          <p:cNvSpPr>
            <a:spLocks noGrp="1" noChangeArrowheads="1"/>
          </p:cNvSpPr>
          <p:nvPr>
            <p:ph type="sldNum" sz="quarter" idx="12"/>
          </p:nvPr>
        </p:nvSpPr>
        <p:spPr>
          <a:ln/>
        </p:spPr>
        <p:txBody>
          <a:bodyPr/>
          <a:lstStyle>
            <a:lvl1pPr>
              <a:defRPr/>
            </a:lvl1pPr>
          </a:lstStyle>
          <a:p>
            <a:pPr>
              <a:defRPr/>
            </a:pPr>
            <a:fld id="{BD815F56-630E-7E4B-8F2C-15A1EE33C21F}" type="slidenum">
              <a:rPr lang="en-US">
                <a:solidFill>
                  <a:srgbClr val="FFFFFF">
                    <a:lumMod val="50000"/>
                  </a:srgbClr>
                </a:solidFill>
              </a:rPr>
              <a:pPr>
                <a:defRPr/>
              </a:pPr>
              <a:t>‹#›</a:t>
            </a:fld>
            <a:endParaRPr lang="en-US">
              <a:solidFill>
                <a:srgbClr val="FFFFFF">
                  <a:lumMod val="50000"/>
                </a:srgbClr>
              </a:solidFill>
            </a:endParaRPr>
          </a:p>
        </p:txBody>
      </p:sp>
    </p:spTree>
    <p:extLst>
      <p:ext uri="{BB962C8B-B14F-4D97-AF65-F5344CB8AC3E}">
        <p14:creationId xmlns:p14="http://schemas.microsoft.com/office/powerpoint/2010/main" val="320247924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dt" sz="half" idx="10"/>
          </p:nvPr>
        </p:nvSpPr>
        <p:spPr>
          <a:xfrm>
            <a:off x="7010400" y="4929188"/>
            <a:ext cx="1371600" cy="157163"/>
          </a:xfrm>
          <a:prstGeom prst="rect">
            <a:avLst/>
          </a:prstGeom>
          <a:ln/>
        </p:spPr>
        <p:txBody>
          <a:bodyPr/>
          <a:lstStyle>
            <a:lvl1pPr>
              <a:defRPr/>
            </a:lvl1pPr>
          </a:lstStyle>
          <a:p>
            <a:pPr>
              <a:defRPr/>
            </a:pPr>
            <a:endParaRPr lang="en-US">
              <a:solidFill>
                <a:srgbClr val="47484A"/>
              </a:solidFill>
            </a:endParaRPr>
          </a:p>
        </p:txBody>
      </p:sp>
      <p:sp>
        <p:nvSpPr>
          <p:cNvPr id="6" name="Rectangle 7"/>
          <p:cNvSpPr>
            <a:spLocks noGrp="1" noChangeArrowheads="1"/>
          </p:cNvSpPr>
          <p:nvPr>
            <p:ph type="sldNum" sz="quarter" idx="12"/>
          </p:nvPr>
        </p:nvSpPr>
        <p:spPr>
          <a:ln/>
        </p:spPr>
        <p:txBody>
          <a:bodyPr/>
          <a:lstStyle>
            <a:lvl1pPr>
              <a:defRPr/>
            </a:lvl1pPr>
          </a:lstStyle>
          <a:p>
            <a:pPr>
              <a:defRPr/>
            </a:pPr>
            <a:fld id="{8BEE434E-B384-A245-84B1-C534A8D54264}" type="slidenum">
              <a:rPr lang="en-US">
                <a:solidFill>
                  <a:srgbClr val="FFFFFF">
                    <a:lumMod val="50000"/>
                  </a:srgbClr>
                </a:solidFill>
              </a:rPr>
              <a:pPr>
                <a:defRPr/>
              </a:pPr>
              <a:t>‹#›</a:t>
            </a:fld>
            <a:endParaRPr lang="en-US">
              <a:solidFill>
                <a:srgbClr val="FFFFFF">
                  <a:lumMod val="50000"/>
                </a:srgbClr>
              </a:solidFill>
            </a:endParaRPr>
          </a:p>
        </p:txBody>
      </p:sp>
      <p:sp>
        <p:nvSpPr>
          <p:cNvPr id="5" name="Rectangle 6"/>
          <p:cNvSpPr>
            <a:spLocks noGrp="1" noChangeArrowheads="1"/>
          </p:cNvSpPr>
          <p:nvPr>
            <p:ph type="ftr" sz="quarter" idx="11"/>
          </p:nvPr>
        </p:nvSpPr>
        <p:spPr>
          <a:xfrm>
            <a:off x="3166538" y="5010152"/>
            <a:ext cx="5942013" cy="171450"/>
          </a:xfrm>
          <a:prstGeom prst="rect">
            <a:avLst/>
          </a:prstGeom>
          <a:ln/>
        </p:spPr>
        <p:txBody>
          <a:bodyPr/>
          <a:lstStyle>
            <a:lvl1pPr>
              <a:defRPr/>
            </a:lvl1pPr>
          </a:lstStyle>
          <a:p>
            <a:pPr>
              <a:defRPr/>
            </a:pPr>
            <a:r>
              <a:rPr lang="en-US" smtClean="0">
                <a:solidFill>
                  <a:srgbClr val="47484A"/>
                </a:solidFill>
              </a:rPr>
              <a:t>www.ci.uchicago.edu/swift    www.mcs.anl.gov/exm</a:t>
            </a:r>
            <a:endParaRPr lang="en-US" dirty="0" smtClean="0">
              <a:solidFill>
                <a:srgbClr val="47484A"/>
              </a:solidFill>
            </a:endParaRPr>
          </a:p>
        </p:txBody>
      </p:sp>
    </p:spTree>
    <p:extLst>
      <p:ext uri="{BB962C8B-B14F-4D97-AF65-F5344CB8AC3E}">
        <p14:creationId xmlns:p14="http://schemas.microsoft.com/office/powerpoint/2010/main" val="310995926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628650" y="4767264"/>
            <a:ext cx="2057400" cy="273844"/>
          </a:xfrm>
          <a:prstGeom prst="rect">
            <a:avLst/>
          </a:prstGeom>
        </p:spPr>
        <p:txBody>
          <a:bodyPr/>
          <a:lstStyle/>
          <a:p>
            <a:fld id="{93C6A301-0538-44EC-B09D-202E1042A48B}" type="datetimeFigureOut">
              <a:rPr lang="en-US" smtClean="0">
                <a:solidFill>
                  <a:srgbClr val="47484A"/>
                </a:solidFill>
              </a:rPr>
              <a:pPr/>
              <a:t>2/6/2018</a:t>
            </a:fld>
            <a:endParaRPr lang="en-US" dirty="0">
              <a:solidFill>
                <a:srgbClr val="47484A"/>
              </a:solidFill>
            </a:endParaRPr>
          </a:p>
        </p:txBody>
      </p:sp>
      <p:sp>
        <p:nvSpPr>
          <p:cNvPr id="6" name="Footer Placeholder 5"/>
          <p:cNvSpPr>
            <a:spLocks noGrp="1"/>
          </p:cNvSpPr>
          <p:nvPr>
            <p:ph type="ftr" sz="quarter" idx="11"/>
          </p:nvPr>
        </p:nvSpPr>
        <p:spPr>
          <a:xfrm>
            <a:off x="3028950" y="4767264"/>
            <a:ext cx="3086100" cy="273844"/>
          </a:xfrm>
          <a:prstGeom prst="rect">
            <a:avLst/>
          </a:prstGeom>
        </p:spPr>
        <p:txBody>
          <a:bodyPr/>
          <a:lstStyle/>
          <a:p>
            <a:endParaRPr lang="en-US" dirty="0">
              <a:solidFill>
                <a:srgbClr val="47484A"/>
              </a:solidFill>
            </a:endParaRPr>
          </a:p>
        </p:txBody>
      </p:sp>
      <p:sp>
        <p:nvSpPr>
          <p:cNvPr id="7" name="Slide Number Placeholder 6"/>
          <p:cNvSpPr>
            <a:spLocks noGrp="1"/>
          </p:cNvSpPr>
          <p:nvPr>
            <p:ph type="sldNum" sz="quarter" idx="12"/>
          </p:nvPr>
        </p:nvSpPr>
        <p:spPr/>
        <p:txBody>
          <a:bodyPr/>
          <a:lstStyle/>
          <a:p>
            <a:fld id="{4FAB73BC-B049-4115-A692-8D63A059BFB8}" type="slidenum">
              <a:rPr lang="en-US" smtClean="0">
                <a:solidFill>
                  <a:srgbClr val="FFFFFF">
                    <a:lumMod val="50000"/>
                  </a:srgbClr>
                </a:solidFill>
              </a:rPr>
              <a:pPr/>
              <a:t>‹#›</a:t>
            </a:fld>
            <a:endParaRPr lang="en-US" dirty="0">
              <a:solidFill>
                <a:srgbClr val="FFFFFF">
                  <a:lumMod val="50000"/>
                </a:srgbClr>
              </a:solidFill>
            </a:endParaRPr>
          </a:p>
        </p:txBody>
      </p:sp>
    </p:spTree>
    <p:extLst>
      <p:ext uri="{BB962C8B-B14F-4D97-AF65-F5344CB8AC3E}">
        <p14:creationId xmlns:p14="http://schemas.microsoft.com/office/powerpoint/2010/main" val="795525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t>‹#›</a:t>
            </a:fld>
            <a:endParaRPr lang="en-US"/>
          </a:p>
        </p:txBody>
      </p:sp>
      <p:sp>
        <p:nvSpPr>
          <p:cNvPr id="4" name="Text Placeholder 3"/>
          <p:cNvSpPr>
            <a:spLocks noGrp="1"/>
          </p:cNvSpPr>
          <p:nvPr>
            <p:ph type="body" sz="quarter" idx="13"/>
          </p:nvPr>
        </p:nvSpPr>
        <p:spPr>
          <a:xfrm>
            <a:off x="4503575" y="1417872"/>
            <a:ext cx="4319750" cy="154083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95680" y="1417871"/>
            <a:ext cx="3729481" cy="156588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95680" y="3203316"/>
            <a:ext cx="3729481" cy="1565882"/>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VERTICAL</a:t>
            </a:r>
            <a:br>
              <a:rPr lang="en-US" dirty="0" smtClean="0"/>
            </a:br>
            <a:r>
              <a:rPr lang="en-US" dirty="0" smtClean="0"/>
              <a:t>Headline in </a:t>
            </a:r>
            <a:r>
              <a:rPr lang="en-US" dirty="0" err="1" smtClean="0"/>
              <a:t>arial</a:t>
            </a:r>
            <a:r>
              <a:rPr lang="en-US" dirty="0" smtClean="0"/>
              <a:t> and all caps</a:t>
            </a:r>
            <a:endParaRPr lang="en-US" dirty="0"/>
          </a:p>
        </p:txBody>
      </p:sp>
      <p:sp>
        <p:nvSpPr>
          <p:cNvPr id="8"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0" name="Text Placeholder 3"/>
          <p:cNvSpPr>
            <a:spLocks noGrp="1"/>
          </p:cNvSpPr>
          <p:nvPr>
            <p:ph type="body" sz="quarter" idx="18"/>
          </p:nvPr>
        </p:nvSpPr>
        <p:spPr>
          <a:xfrm>
            <a:off x="4503575" y="3193094"/>
            <a:ext cx="4319750" cy="154083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777944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t>‹#›</a:t>
            </a:fld>
            <a:endParaRPr lang="en-US"/>
          </a:p>
        </p:txBody>
      </p:sp>
      <p:sp>
        <p:nvSpPr>
          <p:cNvPr id="4" name="Text Placeholder 3"/>
          <p:cNvSpPr>
            <a:spLocks noGrp="1"/>
          </p:cNvSpPr>
          <p:nvPr>
            <p:ph type="body" sz="quarter" idx="13"/>
          </p:nvPr>
        </p:nvSpPr>
        <p:spPr>
          <a:xfrm>
            <a:off x="3045309" y="1451045"/>
            <a:ext cx="5814912" cy="977534"/>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p:txBody>
      </p:sp>
      <p:sp>
        <p:nvSpPr>
          <p:cNvPr id="9" name="Picture Placeholder 4"/>
          <p:cNvSpPr>
            <a:spLocks noGrp="1"/>
          </p:cNvSpPr>
          <p:nvPr>
            <p:ph type="pic" sz="quarter" idx="15" hasCustomPrompt="1"/>
          </p:nvPr>
        </p:nvSpPr>
        <p:spPr>
          <a:xfrm>
            <a:off x="489394" y="1442711"/>
            <a:ext cx="2023746" cy="89010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87015" y="2620206"/>
            <a:ext cx="2028507" cy="89010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THREE IMAGES – VERTICAL</a:t>
            </a:r>
            <a:br>
              <a:rPr lang="en-US" dirty="0" smtClean="0"/>
            </a:br>
            <a:r>
              <a:rPr lang="en-US" dirty="0" smtClean="0"/>
              <a:t>Headline in </a:t>
            </a:r>
            <a:r>
              <a:rPr lang="en-US" dirty="0" err="1" smtClean="0"/>
              <a:t>arial</a:t>
            </a:r>
            <a:r>
              <a:rPr lang="en-US" dirty="0" smtClean="0"/>
              <a:t> and all caps</a:t>
            </a:r>
            <a:endParaRPr lang="en-US" dirty="0"/>
          </a:p>
        </p:txBody>
      </p:sp>
      <p:sp>
        <p:nvSpPr>
          <p:cNvPr id="8" name="Text Placeholder 5"/>
          <p:cNvSpPr>
            <a:spLocks noGrp="1"/>
          </p:cNvSpPr>
          <p:nvPr>
            <p:ph type="body" sz="quarter" idx="12" hasCustomPrompt="1"/>
          </p:nvPr>
        </p:nvSpPr>
        <p:spPr>
          <a:xfrm>
            <a:off x="457201" y="10289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10" name="Text Placeholder 3"/>
          <p:cNvSpPr>
            <a:spLocks noGrp="1"/>
          </p:cNvSpPr>
          <p:nvPr>
            <p:ph type="body" sz="quarter" idx="18"/>
          </p:nvPr>
        </p:nvSpPr>
        <p:spPr>
          <a:xfrm>
            <a:off x="3045309" y="2630976"/>
            <a:ext cx="5814912" cy="977534"/>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p:txBody>
      </p:sp>
      <p:sp>
        <p:nvSpPr>
          <p:cNvPr id="14" name="Picture Placeholder 4"/>
          <p:cNvSpPr>
            <a:spLocks noGrp="1"/>
          </p:cNvSpPr>
          <p:nvPr>
            <p:ph type="pic" sz="quarter" idx="19" hasCustomPrompt="1"/>
          </p:nvPr>
        </p:nvSpPr>
        <p:spPr>
          <a:xfrm>
            <a:off x="487014" y="3807136"/>
            <a:ext cx="2028507" cy="890108"/>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5" name="Text Placeholder 3"/>
          <p:cNvSpPr>
            <a:spLocks noGrp="1"/>
          </p:cNvSpPr>
          <p:nvPr>
            <p:ph type="body" sz="quarter" idx="20"/>
          </p:nvPr>
        </p:nvSpPr>
        <p:spPr>
          <a:xfrm>
            <a:off x="3045309" y="3794491"/>
            <a:ext cx="5814912" cy="977534"/>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smtClean="0"/>
              <a:t>Click to edit Master text styles</a:t>
            </a:r>
          </a:p>
          <a:p>
            <a:pPr lvl="1"/>
            <a:r>
              <a:rPr lang="en-US" smtClean="0"/>
              <a:t>Second level</a:t>
            </a:r>
          </a:p>
          <a:p>
            <a:pPr lvl="2"/>
            <a:r>
              <a:rPr lang="en-US" smtClean="0"/>
              <a:t>Third level</a:t>
            </a:r>
          </a:p>
        </p:txBody>
      </p:sp>
      <p:sp>
        <p:nvSpPr>
          <p:cNvPr id="16" name="TextBox 1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endParaRPr lang="en-US" sz="1400" b="1" dirty="0">
              <a:solidFill>
                <a:schemeClr val="bg1"/>
              </a:solidFill>
            </a:endParaRPr>
          </a:p>
          <a:p>
            <a:pPr marL="228600" indent="-228600">
              <a:buFont typeface="+mj-lt"/>
              <a:buAutoNum type="arabicPeriod"/>
            </a:pPr>
            <a:r>
              <a:rPr lang="en-US" sz="1400" dirty="0">
                <a:solidFill>
                  <a:schemeClr val="bg1"/>
                </a:solidFill>
              </a:rPr>
              <a:t>Select 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59636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IMAGES - top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88732" y="3141637"/>
            <a:ext cx="4114800"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3"/>
          <p:cNvSpPr>
            <a:spLocks noGrp="1"/>
          </p:cNvSpPr>
          <p:nvPr>
            <p:ph type="body" sz="quarter" idx="14"/>
          </p:nvPr>
        </p:nvSpPr>
        <p:spPr>
          <a:xfrm>
            <a:off x="4716216" y="3141637"/>
            <a:ext cx="4097585"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4"/>
          <p:cNvSpPr>
            <a:spLocks noGrp="1"/>
          </p:cNvSpPr>
          <p:nvPr>
            <p:ph type="pic" sz="quarter" idx="15" hasCustomPrompt="1"/>
          </p:nvPr>
        </p:nvSpPr>
        <p:spPr>
          <a:xfrm>
            <a:off x="495679" y="1417871"/>
            <a:ext cx="4023360"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12" name="Picture Placeholder 4"/>
          <p:cNvSpPr>
            <a:spLocks noGrp="1"/>
          </p:cNvSpPr>
          <p:nvPr>
            <p:ph type="pic" sz="quarter" idx="16" hasCustomPrompt="1"/>
          </p:nvPr>
        </p:nvSpPr>
        <p:spPr>
          <a:xfrm>
            <a:off x="4709050" y="1417871"/>
            <a:ext cx="4023360" cy="1714500"/>
          </a:xfrm>
          <a:solidFill>
            <a:schemeClr val="bg1">
              <a:lumMod val="75000"/>
            </a:schemeClr>
          </a:solidFill>
        </p:spPr>
        <p:txBody>
          <a:bodyPr tIns="36576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top HORIZONTAL</a:t>
            </a:r>
            <a:br>
              <a:rPr lang="en-US" dirty="0" smtClean="0"/>
            </a:br>
            <a:r>
              <a:rPr lang="en-US" dirty="0" smtClean="0"/>
              <a:t>Headline in </a:t>
            </a:r>
            <a:r>
              <a:rPr lang="en-US" dirty="0" err="1" smtClean="0"/>
              <a:t>arial</a:t>
            </a:r>
            <a:r>
              <a:rPr lang="en-US" dirty="0" smtClean="0"/>
              <a:t> and all caps</a:t>
            </a:r>
            <a:endParaRPr lang="en-US" dirty="0"/>
          </a:p>
        </p:txBody>
      </p:sp>
      <p:sp>
        <p:nvSpPr>
          <p:cNvPr id="10" name="TextBox 9"/>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Tree>
    <p:extLst>
      <p:ext uri="{BB962C8B-B14F-4D97-AF65-F5344CB8AC3E}">
        <p14:creationId xmlns:p14="http://schemas.microsoft.com/office/powerpoint/2010/main" val="42013504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IMAGES - Bottom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dirty="0"/>
          </a:p>
        </p:txBody>
      </p:sp>
      <p:sp>
        <p:nvSpPr>
          <p:cNvPr id="7" name="Text Placeholder 5"/>
          <p:cNvSpPr>
            <a:spLocks noGrp="1"/>
          </p:cNvSpPr>
          <p:nvPr>
            <p:ph type="body" sz="quarter" idx="12" hasCustomPrompt="1"/>
          </p:nvPr>
        </p:nvSpPr>
        <p:spPr>
          <a:xfrm>
            <a:off x="457201" y="1016890"/>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smtClean="0"/>
              <a:t>Slide subtitle optional -  delete as needed</a:t>
            </a:r>
            <a:endParaRPr lang="en-US" dirty="0"/>
          </a:p>
        </p:txBody>
      </p:sp>
      <p:sp>
        <p:nvSpPr>
          <p:cNvPr id="4" name="Text Placeholder 3"/>
          <p:cNvSpPr>
            <a:spLocks noGrp="1"/>
          </p:cNvSpPr>
          <p:nvPr>
            <p:ph type="body" sz="quarter" idx="13"/>
          </p:nvPr>
        </p:nvSpPr>
        <p:spPr>
          <a:xfrm>
            <a:off x="457200" y="1408347"/>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p:txBody>
      </p:sp>
      <p:sp>
        <p:nvSpPr>
          <p:cNvPr id="15" name="Text Placeholder 3"/>
          <p:cNvSpPr>
            <a:spLocks noGrp="1"/>
          </p:cNvSpPr>
          <p:nvPr>
            <p:ph type="body" sz="quarter" idx="14"/>
          </p:nvPr>
        </p:nvSpPr>
        <p:spPr>
          <a:xfrm>
            <a:off x="4716215" y="1408347"/>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smtClean="0"/>
              <a:t>Click to edit Master text styles</a:t>
            </a:r>
          </a:p>
          <a:p>
            <a:pPr lvl="1"/>
            <a:r>
              <a:rPr lang="en-US" smtClean="0"/>
              <a:t>Second level</a:t>
            </a:r>
          </a:p>
          <a:p>
            <a:pPr lvl="2"/>
            <a:r>
              <a:rPr lang="en-US" smtClean="0"/>
              <a:t>Third level</a:t>
            </a:r>
          </a:p>
        </p:txBody>
      </p:sp>
      <p:sp>
        <p:nvSpPr>
          <p:cNvPr id="10" name="Picture Placeholder 4"/>
          <p:cNvSpPr>
            <a:spLocks noGrp="1"/>
          </p:cNvSpPr>
          <p:nvPr>
            <p:ph type="pic" sz="quarter" idx="15" hasCustomPrompt="1"/>
          </p:nvPr>
        </p:nvSpPr>
        <p:spPr>
          <a:xfrm>
            <a:off x="464146" y="2711336"/>
            <a:ext cx="4023360" cy="1714500"/>
          </a:xfrm>
          <a:solidFill>
            <a:schemeClr val="bg1">
              <a:lumMod val="75000"/>
            </a:schemeClr>
          </a:solidFill>
        </p:spPr>
        <p:txBody>
          <a:bodyPr tIns="274320"/>
          <a:lstStyle>
            <a:lvl1pPr marL="0" indent="0" algn="ctr">
              <a:buNone/>
              <a:defRPr baseline="0"/>
            </a:lvl1pPr>
          </a:lstStyle>
          <a:p>
            <a:r>
              <a:rPr lang="en-US" dirty="0" smtClean="0"/>
              <a:t>Click icon to insert an image</a:t>
            </a:r>
            <a:endParaRPr lang="en-US" dirty="0"/>
          </a:p>
        </p:txBody>
      </p:sp>
      <p:sp>
        <p:nvSpPr>
          <p:cNvPr id="11" name="Picture Placeholder 4"/>
          <p:cNvSpPr>
            <a:spLocks noGrp="1"/>
          </p:cNvSpPr>
          <p:nvPr>
            <p:ph type="pic" sz="quarter" idx="16" hasCustomPrompt="1"/>
          </p:nvPr>
        </p:nvSpPr>
        <p:spPr>
          <a:xfrm>
            <a:off x="4730864" y="2711336"/>
            <a:ext cx="4023360" cy="1714500"/>
          </a:xfrm>
          <a:solidFill>
            <a:schemeClr val="bg1">
              <a:lumMod val="75000"/>
            </a:schemeClr>
          </a:solidFill>
        </p:spPr>
        <p:txBody>
          <a:bodyPr tIns="274320"/>
          <a:lstStyle>
            <a:lvl1pPr marL="0" indent="0" algn="ctr">
              <a:buNone/>
              <a:defRPr baseline="0"/>
            </a:lvl1pPr>
          </a:lstStyle>
          <a:p>
            <a:r>
              <a:rPr lang="en-US" dirty="0" smtClean="0"/>
              <a:t>Click icon to insert an image</a:t>
            </a:r>
            <a:endParaRPr lang="en-US" dirty="0"/>
          </a:p>
        </p:txBody>
      </p:sp>
      <p:sp>
        <p:nvSpPr>
          <p:cNvPr id="2" name="Title 1"/>
          <p:cNvSpPr>
            <a:spLocks noGrp="1"/>
          </p:cNvSpPr>
          <p:nvPr>
            <p:ph type="title" hasCustomPrompt="1"/>
          </p:nvPr>
        </p:nvSpPr>
        <p:spPr/>
        <p:txBody>
          <a:bodyPr/>
          <a:lstStyle>
            <a:lvl1pPr>
              <a:defRPr baseline="0"/>
            </a:lvl1pPr>
          </a:lstStyle>
          <a:p>
            <a:r>
              <a:rPr lang="en-US" dirty="0" smtClean="0"/>
              <a:t>TWO IMAGES – bottom HORIZONTAL</a:t>
            </a:r>
            <a:br>
              <a:rPr lang="en-US" dirty="0" smtClean="0"/>
            </a:br>
            <a:r>
              <a:rPr lang="en-US" dirty="0" smtClean="0"/>
              <a:t>WITH CAPTIONS</a:t>
            </a:r>
            <a:endParaRPr lang="en-US" dirty="0"/>
          </a:p>
        </p:txBody>
      </p:sp>
      <p:sp>
        <p:nvSpPr>
          <p:cNvPr id="12" name="TextBox 11"/>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dirty="0" smtClean="0">
                <a:solidFill>
                  <a:schemeClr val="bg1"/>
                </a:solidFill>
              </a:rPr>
              <a:t>Instructions on replacing a current image:</a:t>
            </a:r>
          </a:p>
          <a:p>
            <a:pPr marL="228600" indent="-228600">
              <a:buFont typeface="+mj-lt"/>
              <a:buAutoNum type="arabicPeriod"/>
            </a:pPr>
            <a:r>
              <a:rPr lang="en-US" sz="1400" dirty="0" smtClean="0">
                <a:solidFill>
                  <a:schemeClr val="bg1"/>
                </a:solidFill>
              </a:rPr>
              <a:t>Select </a:t>
            </a:r>
            <a:r>
              <a:rPr lang="en-US" sz="1400" dirty="0">
                <a:solidFill>
                  <a:schemeClr val="bg1"/>
                </a:solidFill>
              </a:rPr>
              <a:t>and delete image and click the icon to insert a different image</a:t>
            </a:r>
          </a:p>
          <a:p>
            <a:pPr marL="228600" indent="-228600">
              <a:buFont typeface="+mj-lt"/>
              <a:buAutoNum type="arabicPeriod"/>
            </a:pPr>
            <a:r>
              <a:rPr lang="en-US" sz="1400" dirty="0">
                <a:solidFill>
                  <a:schemeClr val="bg1"/>
                </a:solidFill>
              </a:rPr>
              <a:t>Use the crop tool to position the image within the shape.  </a:t>
            </a:r>
          </a:p>
          <a:p>
            <a:endParaRPr lang="en-US" dirty="0">
              <a:solidFill>
                <a:schemeClr val="bg1"/>
              </a:solidFill>
            </a:endParaRPr>
          </a:p>
        </p:txBody>
      </p:sp>
      <p:sp>
        <p:nvSpPr>
          <p:cNvPr id="8" name="Text Placeholder 7"/>
          <p:cNvSpPr>
            <a:spLocks noGrp="1"/>
          </p:cNvSpPr>
          <p:nvPr>
            <p:ph type="body" sz="quarter" idx="17"/>
          </p:nvPr>
        </p:nvSpPr>
        <p:spPr>
          <a:xfrm>
            <a:off x="476266" y="4434669"/>
            <a:ext cx="3995723" cy="359070"/>
          </a:xfrm>
        </p:spPr>
        <p:txBody>
          <a:bodyPr/>
          <a:lstStyle>
            <a:lvl1pPr marL="0" indent="0">
              <a:buNone/>
              <a:defRPr sz="1200"/>
            </a:lvl1pPr>
          </a:lstStyle>
          <a:p>
            <a:pPr lvl="0"/>
            <a:r>
              <a:rPr lang="en-US" smtClean="0"/>
              <a:t>Click to edit Master text styles</a:t>
            </a:r>
          </a:p>
        </p:txBody>
      </p:sp>
      <p:sp>
        <p:nvSpPr>
          <p:cNvPr id="13" name="Text Placeholder 7"/>
          <p:cNvSpPr>
            <a:spLocks noGrp="1"/>
          </p:cNvSpPr>
          <p:nvPr>
            <p:ph type="body" sz="quarter" idx="18"/>
          </p:nvPr>
        </p:nvSpPr>
        <p:spPr>
          <a:xfrm>
            <a:off x="4750290" y="4444194"/>
            <a:ext cx="3995723" cy="359070"/>
          </a:xfrm>
        </p:spPr>
        <p:txBody>
          <a:bodyPr/>
          <a:lstStyle>
            <a:lvl1pPr marL="0" indent="0">
              <a:buNone/>
              <a:defRPr sz="1200"/>
            </a:lvl1pPr>
          </a:lstStyle>
          <a:p>
            <a:pPr lvl="0"/>
            <a:r>
              <a:rPr lang="en-US" smtClean="0"/>
              <a:t>Click to edit Master text styles</a:t>
            </a:r>
          </a:p>
        </p:txBody>
      </p:sp>
    </p:spTree>
    <p:extLst>
      <p:ext uri="{BB962C8B-B14F-4D97-AF65-F5344CB8AC3E}">
        <p14:creationId xmlns:p14="http://schemas.microsoft.com/office/powerpoint/2010/main" val="12145752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slideLayout" Target="../slideLayouts/slideLayout56.xml"/><Relationship Id="rId3" Type="http://schemas.openxmlformats.org/officeDocument/2006/relationships/slideLayout" Target="../slideLayouts/slideLayout33.xml"/><Relationship Id="rId21" Type="http://schemas.openxmlformats.org/officeDocument/2006/relationships/slideLayout" Target="../slideLayouts/slideLayout51.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slideLayout" Target="../slideLayouts/slideLayout55.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0" Type="http://schemas.openxmlformats.org/officeDocument/2006/relationships/slideLayout" Target="../slideLayouts/slideLayout50.xml"/><Relationship Id="rId29" Type="http://schemas.openxmlformats.org/officeDocument/2006/relationships/slideLayout" Target="../slideLayouts/slideLayout59.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28" Type="http://schemas.openxmlformats.org/officeDocument/2006/relationships/slideLayout" Target="../slideLayouts/slideLayout58.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31" Type="http://schemas.openxmlformats.org/officeDocument/2006/relationships/image" Target="../media/image1.png"/><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 Id="rId27" Type="http://schemas.openxmlformats.org/officeDocument/2006/relationships/slideLayout" Target="../slideLayouts/slideLayout57.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2" descr="C:\Users\amiesen\Desktop\anlrgbpptlogo.png"/>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8111490" y="4799992"/>
            <a:ext cx="775768" cy="27946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457201" y="358378"/>
            <a:ext cx="8372901" cy="621711"/>
          </a:xfrm>
          <a:prstGeom prst="rect">
            <a:avLst/>
          </a:prstGeom>
        </p:spPr>
        <p:txBody>
          <a:bodyPr vert="horz" lIns="0" tIns="0" rIns="0" bIns="0" rtlCol="0" anchor="b">
            <a:noAutofit/>
          </a:bodyPr>
          <a:lstStyle/>
          <a:p>
            <a:r>
              <a:rPr lang="en-US" dirty="0" smtClean="0"/>
              <a:t>Headline in all caps </a:t>
            </a:r>
            <a:r>
              <a:rPr lang="en-US" dirty="0" err="1" smtClean="0"/>
              <a:t>28pt</a:t>
            </a:r>
            <a:r>
              <a:rPr lang="en-US" dirty="0" smtClean="0"/>
              <a:t> </a:t>
            </a:r>
            <a:br>
              <a:rPr lang="en-US" dirty="0" smtClean="0"/>
            </a:br>
            <a:r>
              <a:rPr lang="en-US" dirty="0" smtClean="0"/>
              <a:t>preferred as one or two lines</a:t>
            </a:r>
            <a:endParaRPr lang="en-US" dirty="0"/>
          </a:p>
        </p:txBody>
      </p:sp>
      <p:sp>
        <p:nvSpPr>
          <p:cNvPr id="3" name="Text Placeholder 2"/>
          <p:cNvSpPr>
            <a:spLocks noGrp="1"/>
          </p:cNvSpPr>
          <p:nvPr>
            <p:ph type="body" idx="1"/>
          </p:nvPr>
        </p:nvSpPr>
        <p:spPr>
          <a:xfrm>
            <a:off x="457201" y="1393826"/>
            <a:ext cx="8372901" cy="3317081"/>
          </a:xfrm>
          <a:prstGeom prst="rect">
            <a:avLst/>
          </a:prstGeom>
        </p:spPr>
        <p:txBody>
          <a:bodyPr vert="horz" lIns="0" tIns="0" rIns="0" bIns="45720" rtlCol="0">
            <a:noAutofit/>
          </a:bodyPr>
          <a:lstStyle/>
          <a:p>
            <a:pPr lvl="0"/>
            <a:r>
              <a:rPr lang="en-US" dirty="0" smtClean="0"/>
              <a:t>Click to add 1st-level bullet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4343400" y="4855282"/>
            <a:ext cx="457200" cy="137160"/>
          </a:xfrm>
          <a:prstGeom prst="rect">
            <a:avLst/>
          </a:prstGeom>
        </p:spPr>
        <p:txBody>
          <a:bodyPr vert="horz" lIns="0" tIns="45720" rIns="0" bIns="0" rtlCol="0" anchor="b"/>
          <a:lstStyle>
            <a:lvl1pPr algn="ctr">
              <a:defRPr sz="1000">
                <a:solidFill>
                  <a:schemeClr val="bg1">
                    <a:lumMod val="50000"/>
                  </a:schemeClr>
                </a:solidFill>
              </a:defRPr>
            </a:lvl1pPr>
          </a:lstStyle>
          <a:p>
            <a:fld id="{AEFAAC5A-9C4F-4278-920D-DF2BAB595749}" type="slidenum">
              <a:rPr lang="en-US" smtClean="0"/>
              <a:pPr/>
              <a:t>‹#›</a:t>
            </a:fld>
            <a:endParaRPr lang="en-US" dirty="0"/>
          </a:p>
        </p:txBody>
      </p:sp>
      <p:sp>
        <p:nvSpPr>
          <p:cNvPr id="49" name="Rectangle 48"/>
          <p:cNvSpPr/>
          <p:nvPr/>
        </p:nvSpPr>
        <p:spPr>
          <a:xfrm>
            <a:off x="0" y="-2"/>
            <a:ext cx="228600" cy="5143502"/>
          </a:xfrm>
          <a:prstGeom prst="rect">
            <a:avLst/>
          </a:prstGeom>
          <a:solidFill>
            <a:schemeClr val="accent1"/>
          </a:solidFill>
          <a:ln>
            <a:noFill/>
          </a:ln>
        </p:spPr>
        <p:txBody>
          <a:bodyPr vert="horz" wrap="square" lIns="91440" tIns="45720" rIns="91440" bIns="0" numCol="1" anchor="b" anchorCtr="0" compatLnSpc="1">
            <a:prstTxWarp prst="textNoShape">
              <a:avLst/>
            </a:prstTxWarp>
          </a:bodyPr>
          <a:lstStyle/>
          <a:p>
            <a:pPr lvl="0"/>
            <a:endParaRPr lang="en-US" sz="100">
              <a:solidFill>
                <a:schemeClr val="accent1"/>
              </a:solidFill>
            </a:endParaRPr>
          </a:p>
        </p:txBody>
      </p:sp>
    </p:spTree>
    <p:extLst>
      <p:ext uri="{BB962C8B-B14F-4D97-AF65-F5344CB8AC3E}">
        <p14:creationId xmlns:p14="http://schemas.microsoft.com/office/powerpoint/2010/main" val="335335535"/>
      </p:ext>
    </p:extLst>
  </p:cSld>
  <p:clrMap bg1="lt1" tx1="dk1" bg2="lt2" tx2="dk2" accent1="accent1" accent2="accent2" accent3="accent3" accent4="accent4" accent5="accent5" accent6="accent6" hlink="hlink" folHlink="folHlink"/>
  <p:sldLayoutIdLst>
    <p:sldLayoutId id="2147483737" r:id="rId1"/>
    <p:sldLayoutId id="2147483686" r:id="rId2"/>
    <p:sldLayoutId id="2147483687" r:id="rId3"/>
    <p:sldLayoutId id="2147483688" r:id="rId4"/>
    <p:sldLayoutId id="2147483690" r:id="rId5"/>
    <p:sldLayoutId id="2147483774" r:id="rId6"/>
    <p:sldLayoutId id="2147483711" r:id="rId7"/>
    <p:sldLayoutId id="2147483692" r:id="rId8"/>
    <p:sldLayoutId id="2147483693" r:id="rId9"/>
    <p:sldLayoutId id="2147483776" r:id="rId10"/>
    <p:sldLayoutId id="2147483709" r:id="rId11"/>
    <p:sldLayoutId id="2147483695" r:id="rId12"/>
    <p:sldLayoutId id="2147483739" r:id="rId13"/>
    <p:sldLayoutId id="2147483696" r:id="rId14"/>
    <p:sldLayoutId id="2147483689" r:id="rId15"/>
    <p:sldLayoutId id="2147483710" r:id="rId16"/>
    <p:sldLayoutId id="2147483706" r:id="rId17"/>
    <p:sldLayoutId id="2147483704" r:id="rId18"/>
    <p:sldLayoutId id="2147483769" r:id="rId19"/>
    <p:sldLayoutId id="2147483770" r:id="rId20"/>
    <p:sldLayoutId id="2147483771" r:id="rId21"/>
    <p:sldLayoutId id="2147483772" r:id="rId22"/>
    <p:sldLayoutId id="2147483761" r:id="rId23"/>
    <p:sldLayoutId id="2147483762" r:id="rId24"/>
    <p:sldLayoutId id="2147483763" r:id="rId25"/>
    <p:sldLayoutId id="2147483765" r:id="rId26"/>
    <p:sldLayoutId id="2147483766" r:id="rId27"/>
    <p:sldLayoutId id="2147483807" r:id="rId28"/>
    <p:sldLayoutId id="2147483808" r:id="rId29"/>
    <p:sldLayoutId id="2147483809" r:id="rId30"/>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hf hdr="0" ftr="0" dt="0"/>
  <p:txStyles>
    <p:titleStyle>
      <a:lvl1pPr algn="l" defTabSz="457200" rtl="0" eaLnBrk="1" latinLnBrk="0" hangingPunct="1">
        <a:lnSpc>
          <a:spcPct val="95000"/>
        </a:lnSpc>
        <a:spcBef>
          <a:spcPct val="0"/>
        </a:spcBef>
        <a:buNone/>
        <a:defRPr sz="2800" b="1" i="0" kern="1200" cap="all" baseline="0">
          <a:solidFill>
            <a:schemeClr val="tx1">
              <a:lumMod val="50000"/>
            </a:schemeClr>
          </a:solidFill>
          <a:latin typeface="+mj-lt"/>
          <a:ea typeface="+mj-ea"/>
          <a:cs typeface="+mj-cs"/>
        </a:defRPr>
      </a:lvl1pPr>
    </p:titleStyle>
    <p:body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2" descr="C:\Users\amiesen\Desktop\anlrgbpptlogo.png"/>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8021160" y="4827665"/>
            <a:ext cx="769422" cy="20788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457203" y="205978"/>
            <a:ext cx="8372901" cy="621711"/>
          </a:xfrm>
          <a:prstGeom prst="rect">
            <a:avLst/>
          </a:prstGeom>
        </p:spPr>
        <p:txBody>
          <a:bodyPr vert="horz" lIns="0" tIns="0" rIns="0" bIns="0" rtlCol="0" anchor="b">
            <a:noAutofit/>
          </a:bodyPr>
          <a:lstStyle/>
          <a:p>
            <a:r>
              <a:rPr lang="en-US" dirty="0" smtClean="0"/>
              <a:t>Headline in all caps </a:t>
            </a:r>
            <a:r>
              <a:rPr lang="en-US" dirty="0" err="1" smtClean="0"/>
              <a:t>28pt</a:t>
            </a:r>
            <a:r>
              <a:rPr lang="en-US" dirty="0" smtClean="0"/>
              <a:t> </a:t>
            </a:r>
            <a:br>
              <a:rPr lang="en-US" dirty="0" smtClean="0"/>
            </a:br>
            <a:r>
              <a:rPr lang="en-US" dirty="0" smtClean="0"/>
              <a:t>preferred as one or two lines</a:t>
            </a:r>
            <a:endParaRPr lang="en-US" dirty="0"/>
          </a:p>
        </p:txBody>
      </p:sp>
      <p:sp>
        <p:nvSpPr>
          <p:cNvPr id="3" name="Text Placeholder 2"/>
          <p:cNvSpPr>
            <a:spLocks noGrp="1"/>
          </p:cNvSpPr>
          <p:nvPr>
            <p:ph type="body" idx="1"/>
          </p:nvPr>
        </p:nvSpPr>
        <p:spPr>
          <a:xfrm>
            <a:off x="457203" y="1274998"/>
            <a:ext cx="8372901" cy="3317081"/>
          </a:xfrm>
          <a:prstGeom prst="rect">
            <a:avLst/>
          </a:prstGeom>
        </p:spPr>
        <p:txBody>
          <a:bodyPr vert="horz" lIns="0" tIns="0" rIns="0" bIns="45720" rtlCol="0">
            <a:noAutofit/>
          </a:bodyPr>
          <a:lstStyle/>
          <a:p>
            <a:pPr lvl="0"/>
            <a:r>
              <a:rPr lang="en-US" dirty="0" smtClean="0"/>
              <a:t>Click to add 1st-level bullet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4343400" y="4855282"/>
            <a:ext cx="457200" cy="137160"/>
          </a:xfrm>
          <a:prstGeom prst="rect">
            <a:avLst/>
          </a:prstGeom>
        </p:spPr>
        <p:txBody>
          <a:bodyPr vert="horz" lIns="0" tIns="45720" rIns="0" bIns="0" rtlCol="0" anchor="b"/>
          <a:lstStyle>
            <a:lvl1pPr algn="ctr">
              <a:defRPr sz="1000">
                <a:solidFill>
                  <a:schemeClr val="bg1">
                    <a:lumMod val="50000"/>
                  </a:schemeClr>
                </a:solidFill>
              </a:defRPr>
            </a:lvl1pPr>
          </a:lstStyle>
          <a:p>
            <a:fld id="{AEFAAC5A-9C4F-4278-920D-DF2BAB595749}" type="slidenum">
              <a:rPr lang="en-US" smtClean="0">
                <a:solidFill>
                  <a:srgbClr val="FFFFFF">
                    <a:lumMod val="50000"/>
                  </a:srgbClr>
                </a:solidFill>
              </a:rPr>
              <a:pPr/>
              <a:t>‹#›</a:t>
            </a:fld>
            <a:endParaRPr lang="en-US" dirty="0">
              <a:solidFill>
                <a:srgbClr val="FFFFFF">
                  <a:lumMod val="50000"/>
                </a:srgbClr>
              </a:solidFill>
            </a:endParaRPr>
          </a:p>
        </p:txBody>
      </p:sp>
      <p:sp>
        <p:nvSpPr>
          <p:cNvPr id="49" name="Rectangle 48"/>
          <p:cNvSpPr/>
          <p:nvPr/>
        </p:nvSpPr>
        <p:spPr>
          <a:xfrm>
            <a:off x="0" y="-2"/>
            <a:ext cx="228600" cy="5143502"/>
          </a:xfrm>
          <a:prstGeom prst="rect">
            <a:avLst/>
          </a:prstGeom>
          <a:solidFill>
            <a:schemeClr val="accent1"/>
          </a:solidFill>
          <a:ln>
            <a:noFill/>
          </a:ln>
        </p:spPr>
        <p:txBody>
          <a:bodyPr vert="horz" wrap="square" lIns="91440" tIns="45720" rIns="91440" bIns="0" numCol="1" anchor="b" anchorCtr="0" compatLnSpc="1">
            <a:prstTxWarp prst="textNoShape">
              <a:avLst/>
            </a:prstTxWarp>
          </a:bodyPr>
          <a:lstStyle/>
          <a:p>
            <a:endParaRPr lang="en-US" sz="100">
              <a:solidFill>
                <a:srgbClr val="7AB800"/>
              </a:solidFill>
            </a:endParaRPr>
          </a:p>
        </p:txBody>
      </p:sp>
    </p:spTree>
    <p:extLst>
      <p:ext uri="{BB962C8B-B14F-4D97-AF65-F5344CB8AC3E}">
        <p14:creationId xmlns:p14="http://schemas.microsoft.com/office/powerpoint/2010/main" val="19782054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 id="2147483795" r:id="rId18"/>
    <p:sldLayoutId id="2147483796" r:id="rId19"/>
    <p:sldLayoutId id="2147483797" r:id="rId20"/>
    <p:sldLayoutId id="2147483798" r:id="rId21"/>
    <p:sldLayoutId id="2147483799" r:id="rId22"/>
    <p:sldLayoutId id="2147483800" r:id="rId23"/>
    <p:sldLayoutId id="2147483801" r:id="rId24"/>
    <p:sldLayoutId id="2147483802" r:id="rId25"/>
    <p:sldLayoutId id="2147483803" r:id="rId26"/>
    <p:sldLayoutId id="2147483804" r:id="rId27"/>
    <p:sldLayoutId id="2147483805" r:id="rId28"/>
    <p:sldLayoutId id="2147483806" r:id="rId2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hf hdr="0" ftr="0" dt="0"/>
  <p:txStyles>
    <p:titleStyle>
      <a:lvl1pPr algn="l" defTabSz="457200" rtl="0" eaLnBrk="1" latinLnBrk="0" hangingPunct="1">
        <a:lnSpc>
          <a:spcPct val="95000"/>
        </a:lnSpc>
        <a:spcBef>
          <a:spcPct val="0"/>
        </a:spcBef>
        <a:buNone/>
        <a:defRPr sz="2800" b="1" i="0" kern="1200" cap="all" baseline="0">
          <a:solidFill>
            <a:schemeClr val="tx1">
              <a:lumMod val="50000"/>
            </a:schemeClr>
          </a:solidFill>
          <a:latin typeface="+mj-lt"/>
          <a:ea typeface="+mj-ea"/>
          <a:cs typeface="+mj-cs"/>
        </a:defRPr>
      </a:lvl1pPr>
    </p:titleStyle>
    <p:body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8.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jpe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25.gif"/><Relationship Id="rId9" Type="http://schemas.openxmlformats.org/officeDocument/2006/relationships/image" Target="../media/image30.png"/></Relationships>
</file>

<file path=ppt/slides/_rels/slide4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jpe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25.gif"/><Relationship Id="rId9" Type="http://schemas.openxmlformats.org/officeDocument/2006/relationships/image" Target="../media/image3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hyperlink" Target="http://www.mcs.anl.gov/~emews/tutorial"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27"/>
          </p:nvPr>
        </p:nvSpPr>
        <p:spPr>
          <a:xfrm>
            <a:off x="468795" y="574696"/>
            <a:ext cx="6151923" cy="304654"/>
          </a:xfrm>
        </p:spPr>
        <p:txBody>
          <a:bodyPr>
            <a:normAutofit fontScale="92500"/>
          </a:bodyPr>
          <a:lstStyle/>
          <a:p>
            <a:r>
              <a:rPr lang="en-US" dirty="0"/>
              <a:t>OPTIMAL DEEP LEARNING On </a:t>
            </a:r>
            <a:r>
              <a:rPr lang="en-US" dirty="0" smtClean="0"/>
              <a:t>EXASCALE computers</a:t>
            </a:r>
            <a:endParaRPr lang="en-US" dirty="0"/>
          </a:p>
        </p:txBody>
      </p:sp>
      <p:sp>
        <p:nvSpPr>
          <p:cNvPr id="3" name="Picture Placeholder 2"/>
          <p:cNvSpPr>
            <a:spLocks noGrp="1"/>
          </p:cNvSpPr>
          <p:nvPr>
            <p:ph type="pic" sz="quarter" idx="16"/>
          </p:nvPr>
        </p:nvSpPr>
        <p:spPr/>
      </p:sp>
      <p:sp>
        <p:nvSpPr>
          <p:cNvPr id="2" name="Title 1"/>
          <p:cNvSpPr>
            <a:spLocks noGrp="1"/>
          </p:cNvSpPr>
          <p:nvPr>
            <p:ph type="title"/>
          </p:nvPr>
        </p:nvSpPr>
        <p:spPr/>
        <p:txBody>
          <a:bodyPr/>
          <a:lstStyle/>
          <a:p>
            <a:r>
              <a:rPr lang="en-US" dirty="0"/>
              <a:t>An Introduction to Scalable Deep Learning with CANDLE</a:t>
            </a:r>
          </a:p>
        </p:txBody>
      </p:sp>
      <p:sp>
        <p:nvSpPr>
          <p:cNvPr id="13" name="Text Placeholder 12"/>
          <p:cNvSpPr>
            <a:spLocks noGrp="1"/>
          </p:cNvSpPr>
          <p:nvPr>
            <p:ph type="body" sz="quarter" idx="12"/>
          </p:nvPr>
        </p:nvSpPr>
        <p:spPr/>
        <p:txBody>
          <a:bodyPr/>
          <a:lstStyle/>
          <a:p>
            <a:r>
              <a:rPr lang="en-US" dirty="0" err="1" smtClean="0"/>
              <a:t>erhtjhtyhy</a:t>
            </a:r>
            <a:endParaRPr lang="en-US" dirty="0"/>
          </a:p>
        </p:txBody>
      </p:sp>
      <p:sp>
        <p:nvSpPr>
          <p:cNvPr id="4" name="Text Placeholder 3"/>
          <p:cNvSpPr>
            <a:spLocks noGrp="1"/>
          </p:cNvSpPr>
          <p:nvPr>
            <p:ph type="body" sz="quarter" idx="17"/>
          </p:nvPr>
        </p:nvSpPr>
        <p:spPr/>
        <p:txBody>
          <a:bodyPr/>
          <a:lstStyle/>
          <a:p>
            <a:r>
              <a:rPr lang="en-US" dirty="0" smtClean="0"/>
              <a:t>Justin M Wozniak</a:t>
            </a:r>
            <a:endParaRPr lang="en-US" dirty="0"/>
          </a:p>
        </p:txBody>
      </p:sp>
      <p:sp>
        <p:nvSpPr>
          <p:cNvPr id="5" name="Text Placeholder 4"/>
          <p:cNvSpPr>
            <a:spLocks noGrp="1"/>
          </p:cNvSpPr>
          <p:nvPr>
            <p:ph type="body" sz="quarter" idx="18"/>
          </p:nvPr>
        </p:nvSpPr>
        <p:spPr/>
        <p:txBody>
          <a:bodyPr/>
          <a:lstStyle/>
          <a:p>
            <a:r>
              <a:rPr lang="en-US" dirty="0" smtClean="0"/>
              <a:t>Computer Scientist</a:t>
            </a:r>
          </a:p>
          <a:p>
            <a:r>
              <a:rPr lang="en-US" dirty="0" smtClean="0"/>
              <a:t>Mathematics &amp; Computer Science</a:t>
            </a:r>
          </a:p>
          <a:p>
            <a:r>
              <a:rPr lang="en-US" dirty="0" smtClean="0"/>
              <a:t>Argonne National Laboratory</a:t>
            </a:r>
            <a:endParaRPr lang="en-US" dirty="0"/>
          </a:p>
        </p:txBody>
      </p:sp>
      <p:sp>
        <p:nvSpPr>
          <p:cNvPr id="6" name="Text Placeholder 5"/>
          <p:cNvSpPr>
            <a:spLocks noGrp="1"/>
          </p:cNvSpPr>
          <p:nvPr>
            <p:ph type="body" sz="quarter" idx="19"/>
          </p:nvPr>
        </p:nvSpPr>
        <p:spPr/>
        <p:txBody>
          <a:bodyPr/>
          <a:lstStyle/>
          <a:p>
            <a:r>
              <a:rPr lang="en-US" dirty="0"/>
              <a:t>Exascale Computing Project 2nd Annual </a:t>
            </a:r>
            <a:r>
              <a:rPr lang="en-US" dirty="0" smtClean="0"/>
              <a:t>Meeting</a:t>
            </a:r>
          </a:p>
          <a:p>
            <a:r>
              <a:rPr lang="en-US" dirty="0" smtClean="0"/>
              <a:t>February 6, 2018</a:t>
            </a:r>
            <a:endParaRPr lang="en-US" dirty="0"/>
          </a:p>
        </p:txBody>
      </p:sp>
      <p:pic>
        <p:nvPicPr>
          <p:cNvPr id="15" name="Picture 2" descr="C:\cygwin\home\wozniak\collab\CANDLE-Papers\2017\AMD\CANDLE-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7743" y="1394579"/>
            <a:ext cx="2080801" cy="1765312"/>
          </a:xfrm>
          <a:prstGeom prst="rect">
            <a:avLst/>
          </a:prstGeom>
          <a:noFill/>
          <a:extLst>
            <a:ext uri="{909E8E84-426E-40DD-AFC4-6F175D3DCCD1}">
              <a14:hiddenFill xmlns:a14="http://schemas.microsoft.com/office/drawing/2010/main">
                <a:solidFill>
                  <a:srgbClr val="FFFFFF"/>
                </a:solidFill>
              </a14:hiddenFill>
            </a:ext>
          </a:extLst>
        </p:spPr>
      </p:pic>
      <p:sp>
        <p:nvSpPr>
          <p:cNvPr id="9" name="Text Placeholder 8"/>
          <p:cNvSpPr>
            <a:spLocks noGrp="1"/>
          </p:cNvSpPr>
          <p:nvPr>
            <p:ph type="body" sz="quarter" idx="22"/>
          </p:nvPr>
        </p:nvSpPr>
        <p:spPr>
          <a:xfrm>
            <a:off x="3415500" y="3739206"/>
            <a:ext cx="4705022" cy="965224"/>
          </a:xfrm>
        </p:spPr>
        <p:txBody>
          <a:bodyPr>
            <a:normAutofit/>
          </a:bodyPr>
          <a:lstStyle/>
          <a:p>
            <a:r>
              <a:rPr lang="en-US" dirty="0" smtClean="0"/>
              <a:t>Future </a:t>
            </a:r>
            <a:r>
              <a:rPr lang="en-US" dirty="0"/>
              <a:t>Architectures and Applications</a:t>
            </a:r>
          </a:p>
          <a:p>
            <a:r>
              <a:rPr lang="en-US" dirty="0"/>
              <a:t>CCS-7 Applied Computer Science Group</a:t>
            </a:r>
            <a:endParaRPr lang="en-US" dirty="0" smtClean="0"/>
          </a:p>
          <a:p>
            <a:r>
              <a:rPr lang="en-US" dirty="0" smtClean="0"/>
              <a:t>Los Alamos National </a:t>
            </a:r>
            <a:r>
              <a:rPr lang="en-US" dirty="0" smtClean="0"/>
              <a:t>Laboratory</a:t>
            </a:r>
          </a:p>
          <a:p>
            <a:endParaRPr lang="en-US" dirty="0"/>
          </a:p>
        </p:txBody>
      </p:sp>
      <p:sp>
        <p:nvSpPr>
          <p:cNvPr id="10" name="Text Placeholder 9"/>
          <p:cNvSpPr>
            <a:spLocks noGrp="1"/>
          </p:cNvSpPr>
          <p:nvPr>
            <p:ph type="body" sz="quarter" idx="21"/>
          </p:nvPr>
        </p:nvSpPr>
        <p:spPr/>
        <p:txBody>
          <a:bodyPr/>
          <a:lstStyle/>
          <a:p>
            <a:r>
              <a:rPr lang="en-US" dirty="0" smtClean="0"/>
              <a:t>JAMAL MOHD-YUSOF</a:t>
            </a:r>
            <a:endParaRPr lang="en-US" dirty="0"/>
          </a:p>
        </p:txBody>
      </p:sp>
    </p:spTree>
    <p:extLst>
      <p:ext uri="{BB962C8B-B14F-4D97-AF65-F5344CB8AC3E}">
        <p14:creationId xmlns:p14="http://schemas.microsoft.com/office/powerpoint/2010/main" val="34437332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P1B1: </a:t>
            </a:r>
            <a:r>
              <a:rPr lang="en-US" dirty="0" err="1"/>
              <a:t>Autoencoder</a:t>
            </a:r>
            <a:r>
              <a:rPr lang="en-US" dirty="0"/>
              <a:t> Compressed Representation for Gene Expression</a:t>
            </a:r>
          </a:p>
        </p:txBody>
      </p:sp>
      <p:sp>
        <p:nvSpPr>
          <p:cNvPr id="3" name="Content Placeholder 2"/>
          <p:cNvSpPr>
            <a:spLocks noGrp="1"/>
          </p:cNvSpPr>
          <p:nvPr>
            <p:ph idx="1"/>
          </p:nvPr>
        </p:nvSpPr>
        <p:spPr>
          <a:xfrm>
            <a:off x="454742" y="1745084"/>
            <a:ext cx="3700685" cy="3087400"/>
          </a:xfrm>
        </p:spPr>
        <p:txBody>
          <a:bodyPr/>
          <a:lstStyle/>
          <a:p>
            <a:pPr marL="0" indent="0">
              <a:spcAft>
                <a:spcPts val="600"/>
              </a:spcAft>
              <a:buNone/>
            </a:pPr>
            <a:endParaRPr lang="en-US" sz="1600" b="1" u="sng" dirty="0" smtClean="0"/>
          </a:p>
          <a:p>
            <a:pPr>
              <a:spcAft>
                <a:spcPts val="600"/>
              </a:spcAft>
              <a:buFont typeface="Arial" charset="0"/>
              <a:buChar char="•"/>
            </a:pPr>
            <a:r>
              <a:rPr lang="en-US" sz="1600" b="1" u="sng" dirty="0" smtClean="0"/>
              <a:t>Relationship </a:t>
            </a:r>
            <a:r>
              <a:rPr lang="en-US" sz="1600" b="1" u="sng" dirty="0"/>
              <a:t>to core problem</a:t>
            </a:r>
            <a:r>
              <a:rPr lang="en-US" sz="1600" dirty="0"/>
              <a:t>: Many molecular assays generate large numbers of features that can lead to time-consuming processing and over-fitting in learning tasks; hence, a core capability we intend to build is feature reduction</a:t>
            </a:r>
          </a:p>
          <a:p>
            <a:pPr>
              <a:spcAft>
                <a:spcPts val="600"/>
              </a:spcAft>
              <a:buFont typeface="Arial" charset="0"/>
              <a:buChar char="•"/>
            </a:pPr>
            <a:r>
              <a:rPr lang="en-US" sz="1600" b="1" u="sng" dirty="0"/>
              <a:t>Expected outcome</a:t>
            </a:r>
            <a:r>
              <a:rPr lang="en-US" sz="1600" dirty="0"/>
              <a:t>: An autoencoder that collapse high dimensional expression profiles into low dimensional </a:t>
            </a:r>
            <a:r>
              <a:rPr lang="en-US" sz="1600" dirty="0" smtClean="0"/>
              <a:t>vectors</a:t>
            </a:r>
            <a:endParaRPr lang="en-US" sz="1600" dirty="0"/>
          </a:p>
          <a:p>
            <a:endParaRPr lang="en-US" sz="1600"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10</a:t>
            </a:fld>
            <a:endParaRPr lang="en-US" dirty="0"/>
          </a:p>
        </p:txBody>
      </p:sp>
      <p:pic>
        <p:nvPicPr>
          <p:cNvPr id="6" name="Picture 5"/>
          <p:cNvPicPr>
            <a:picLocks noChangeAspect="1"/>
          </p:cNvPicPr>
          <p:nvPr/>
        </p:nvPicPr>
        <p:blipFill rotWithShape="1">
          <a:blip r:embed="rId2"/>
          <a:srcRect l="6305" t="8047" r="6484" b="7458"/>
          <a:stretch/>
        </p:blipFill>
        <p:spPr>
          <a:xfrm>
            <a:off x="4155427" y="2091306"/>
            <a:ext cx="4892818" cy="2657306"/>
          </a:xfrm>
          <a:prstGeom prst="rect">
            <a:avLst/>
          </a:prstGeom>
        </p:spPr>
      </p:pic>
      <p:sp>
        <p:nvSpPr>
          <p:cNvPr id="8" name="Content Placeholder 2"/>
          <p:cNvSpPr txBox="1">
            <a:spLocks/>
          </p:cNvSpPr>
          <p:nvPr/>
        </p:nvSpPr>
        <p:spPr>
          <a:xfrm>
            <a:off x="454743" y="1379340"/>
            <a:ext cx="8510214" cy="711967"/>
          </a:xfrm>
          <a:prstGeom prst="rect">
            <a:avLst/>
          </a:prstGeom>
        </p:spPr>
        <p:txBody>
          <a:bodyPr vert="horz" lIns="0" tIns="0" rIns="0" bIns="45720" rtlCol="0">
            <a:no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buFont typeface="Arial" charset="0"/>
              <a:buChar char="•"/>
            </a:pPr>
            <a:r>
              <a:rPr lang="en-US" sz="1600" b="1" u="sng" dirty="0"/>
              <a:t>Overview</a:t>
            </a:r>
            <a:r>
              <a:rPr lang="en-US" sz="1600" dirty="0"/>
              <a:t>: Given a sample of gene expression data, build a sparse </a:t>
            </a:r>
            <a:r>
              <a:rPr lang="en-US" sz="1600" dirty="0" err="1"/>
              <a:t>autoencoder</a:t>
            </a:r>
            <a:r>
              <a:rPr lang="en-US" sz="1600" dirty="0"/>
              <a:t> that can compress the expression profile into a low-dimensional vector</a:t>
            </a:r>
          </a:p>
        </p:txBody>
      </p:sp>
    </p:spTree>
    <p:extLst>
      <p:ext uri="{BB962C8B-B14F-4D97-AF65-F5344CB8AC3E}">
        <p14:creationId xmlns:p14="http://schemas.microsoft.com/office/powerpoint/2010/main" val="33370211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P1B1: Benchmark Specs Requirements</a:t>
            </a:r>
          </a:p>
        </p:txBody>
      </p:sp>
      <p:sp>
        <p:nvSpPr>
          <p:cNvPr id="3" name="Content Placeholder 2"/>
          <p:cNvSpPr>
            <a:spLocks noGrp="1"/>
          </p:cNvSpPr>
          <p:nvPr>
            <p:ph idx="1"/>
          </p:nvPr>
        </p:nvSpPr>
        <p:spPr>
          <a:xfrm>
            <a:off x="457201" y="1050282"/>
            <a:ext cx="8372901" cy="3317082"/>
          </a:xfrm>
        </p:spPr>
        <p:txBody>
          <a:bodyPr/>
          <a:lstStyle/>
          <a:p>
            <a:pPr>
              <a:lnSpc>
                <a:spcPct val="110000"/>
              </a:lnSpc>
              <a:spcBef>
                <a:spcPts val="300"/>
              </a:spcBef>
              <a:spcAft>
                <a:spcPts val="300"/>
              </a:spcAft>
            </a:pPr>
            <a:r>
              <a:rPr lang="en-US" sz="1000" b="1" dirty="0"/>
              <a:t>Description of the Data</a:t>
            </a:r>
          </a:p>
          <a:p>
            <a:pPr lvl="1">
              <a:lnSpc>
                <a:spcPct val="110000"/>
              </a:lnSpc>
              <a:spcBef>
                <a:spcPts val="300"/>
              </a:spcBef>
              <a:spcAft>
                <a:spcPts val="300"/>
              </a:spcAft>
            </a:pPr>
            <a:r>
              <a:rPr lang="en-US" sz="1000" dirty="0"/>
              <a:t>Data source: RNA-</a:t>
            </a:r>
            <a:r>
              <a:rPr lang="en-US" sz="1000" dirty="0" err="1"/>
              <a:t>seq</a:t>
            </a:r>
            <a:r>
              <a:rPr lang="en-US" sz="1000" dirty="0"/>
              <a:t> data from GDC </a:t>
            </a:r>
          </a:p>
          <a:p>
            <a:pPr lvl="1">
              <a:lnSpc>
                <a:spcPct val="110000"/>
              </a:lnSpc>
              <a:spcBef>
                <a:spcPts val="300"/>
              </a:spcBef>
              <a:spcAft>
                <a:spcPts val="300"/>
              </a:spcAft>
            </a:pPr>
            <a:r>
              <a:rPr lang="en-US" sz="1000" dirty="0"/>
              <a:t>Input dimensions: </a:t>
            </a:r>
            <a:r>
              <a:rPr lang="is-IS" sz="1000" dirty="0"/>
              <a:t>60,484</a:t>
            </a:r>
            <a:r>
              <a:rPr lang="en-US" sz="1000" dirty="0"/>
              <a:t> floats; log(1+x) transformed FPKM-UQ values</a:t>
            </a:r>
          </a:p>
          <a:p>
            <a:pPr lvl="1">
              <a:lnSpc>
                <a:spcPct val="110000"/>
              </a:lnSpc>
              <a:spcBef>
                <a:spcPts val="300"/>
              </a:spcBef>
              <a:spcAft>
                <a:spcPts val="300"/>
              </a:spcAft>
            </a:pPr>
            <a:r>
              <a:rPr lang="en-US" sz="1000" dirty="0"/>
              <a:t>Output dimensions: Same as input</a:t>
            </a:r>
          </a:p>
          <a:p>
            <a:pPr lvl="1">
              <a:lnSpc>
                <a:spcPct val="110000"/>
              </a:lnSpc>
              <a:spcBef>
                <a:spcPts val="300"/>
              </a:spcBef>
              <a:spcAft>
                <a:spcPts val="300"/>
              </a:spcAft>
            </a:pPr>
            <a:r>
              <a:rPr lang="en-US" sz="1000" dirty="0"/>
              <a:t>Latent representation dimension: 1000</a:t>
            </a:r>
          </a:p>
          <a:p>
            <a:pPr lvl="1">
              <a:lnSpc>
                <a:spcPct val="110000"/>
              </a:lnSpc>
              <a:spcBef>
                <a:spcPts val="300"/>
              </a:spcBef>
              <a:spcAft>
                <a:spcPts val="300"/>
              </a:spcAft>
            </a:pPr>
            <a:r>
              <a:rPr lang="en-US" sz="1000" dirty="0"/>
              <a:t>Sample size: 5,000</a:t>
            </a:r>
          </a:p>
          <a:p>
            <a:pPr>
              <a:lnSpc>
                <a:spcPct val="110000"/>
              </a:lnSpc>
              <a:spcBef>
                <a:spcPts val="300"/>
              </a:spcBef>
              <a:spcAft>
                <a:spcPts val="300"/>
              </a:spcAft>
            </a:pPr>
            <a:r>
              <a:rPr lang="en-US" sz="1000" b="1" dirty="0" smtClean="0"/>
              <a:t>Expected </a:t>
            </a:r>
            <a:r>
              <a:rPr lang="en-US" sz="1000" b="1" dirty="0"/>
              <a:t>Outcomes</a:t>
            </a:r>
          </a:p>
          <a:p>
            <a:pPr lvl="1">
              <a:lnSpc>
                <a:spcPct val="110000"/>
              </a:lnSpc>
              <a:spcBef>
                <a:spcPts val="300"/>
              </a:spcBef>
              <a:spcAft>
                <a:spcPts val="300"/>
              </a:spcAft>
            </a:pPr>
            <a:r>
              <a:rPr lang="en-US" sz="1000" dirty="0"/>
              <a:t>Reconstructed expression profiles</a:t>
            </a:r>
          </a:p>
          <a:p>
            <a:pPr lvl="1">
              <a:lnSpc>
                <a:spcPct val="110000"/>
              </a:lnSpc>
              <a:spcBef>
                <a:spcPts val="300"/>
              </a:spcBef>
              <a:spcAft>
                <a:spcPts val="300"/>
              </a:spcAft>
            </a:pPr>
            <a:r>
              <a:rPr lang="en-US" sz="1000" dirty="0"/>
              <a:t>Output range: float; same as log transformed input</a:t>
            </a:r>
          </a:p>
          <a:p>
            <a:pPr>
              <a:lnSpc>
                <a:spcPct val="110000"/>
              </a:lnSpc>
              <a:spcBef>
                <a:spcPts val="300"/>
              </a:spcBef>
              <a:spcAft>
                <a:spcPts val="300"/>
              </a:spcAft>
            </a:pPr>
            <a:r>
              <a:rPr lang="en-US" sz="1000" b="1" dirty="0"/>
              <a:t>Evaluation Metrics</a:t>
            </a:r>
          </a:p>
          <a:p>
            <a:pPr lvl="1">
              <a:lnSpc>
                <a:spcPct val="110000"/>
              </a:lnSpc>
              <a:spcBef>
                <a:spcPts val="300"/>
              </a:spcBef>
              <a:spcAft>
                <a:spcPts val="300"/>
              </a:spcAft>
            </a:pPr>
            <a:r>
              <a:rPr lang="en-US" sz="1000" dirty="0"/>
              <a:t>Accuracy or loss function: mean squared error</a:t>
            </a:r>
          </a:p>
          <a:p>
            <a:pPr lvl="1">
              <a:lnSpc>
                <a:spcPct val="110000"/>
              </a:lnSpc>
              <a:spcBef>
                <a:spcPts val="300"/>
              </a:spcBef>
              <a:spcAft>
                <a:spcPts val="300"/>
              </a:spcAft>
            </a:pPr>
            <a:r>
              <a:rPr lang="en-US" sz="1000" dirty="0"/>
              <a:t>Expected performance of a naïve method: landmark genes picked by linear regression </a:t>
            </a:r>
          </a:p>
          <a:p>
            <a:pPr>
              <a:lnSpc>
                <a:spcPct val="110000"/>
              </a:lnSpc>
              <a:spcBef>
                <a:spcPts val="300"/>
              </a:spcBef>
              <a:spcAft>
                <a:spcPts val="300"/>
              </a:spcAft>
            </a:pPr>
            <a:r>
              <a:rPr lang="en-US" sz="1000" b="1" dirty="0"/>
              <a:t>Description of the Network</a:t>
            </a:r>
          </a:p>
          <a:p>
            <a:pPr lvl="1">
              <a:lnSpc>
                <a:spcPct val="110000"/>
              </a:lnSpc>
              <a:spcBef>
                <a:spcPts val="300"/>
              </a:spcBef>
              <a:spcAft>
                <a:spcPts val="300"/>
              </a:spcAft>
            </a:pPr>
            <a:r>
              <a:rPr lang="en-US" sz="1000" dirty="0"/>
              <a:t>Proposed network architecture: MLP with encoding layers, dropout layers, bottleneck layer, and decoding layers</a:t>
            </a:r>
          </a:p>
          <a:p>
            <a:pPr lvl="1">
              <a:lnSpc>
                <a:spcPct val="110000"/>
              </a:lnSpc>
              <a:spcBef>
                <a:spcPts val="300"/>
              </a:spcBef>
              <a:spcAft>
                <a:spcPts val="300"/>
              </a:spcAft>
            </a:pPr>
            <a:r>
              <a:rPr lang="en-US" sz="1000" dirty="0"/>
              <a:t>Number of layers: At least two hidden layers in encoding and decoding</a:t>
            </a:r>
          </a:p>
          <a:p>
            <a:pPr>
              <a:lnSpc>
                <a:spcPct val="110000"/>
              </a:lnSpc>
              <a:spcBef>
                <a:spcPts val="300"/>
              </a:spcBef>
              <a:spcAft>
                <a:spcPts val="300"/>
              </a:spcAft>
            </a:pPr>
            <a:r>
              <a:rPr lang="en-US" sz="1000" b="1" dirty="0"/>
              <a:t>Annotated </a:t>
            </a:r>
            <a:r>
              <a:rPr lang="en-US" sz="1000" b="1" dirty="0" err="1"/>
              <a:t>Keras</a:t>
            </a:r>
            <a:r>
              <a:rPr lang="en-US" sz="1000" b="1" dirty="0"/>
              <a:t> Code</a:t>
            </a:r>
          </a:p>
          <a:p>
            <a:pPr lvl="1">
              <a:lnSpc>
                <a:spcPct val="110000"/>
              </a:lnSpc>
              <a:spcBef>
                <a:spcPts val="300"/>
              </a:spcBef>
              <a:spcAft>
                <a:spcPts val="300"/>
              </a:spcAft>
            </a:pPr>
            <a:r>
              <a:rPr lang="en-US" sz="1000" dirty="0"/>
              <a:t>Data loader, preprocessing, basic training and cross validation, prediction and evaluation on test data  </a:t>
            </a:r>
          </a:p>
          <a:p>
            <a:endParaRPr lang="en-US" sz="1000"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11</a:t>
            </a:fld>
            <a:endParaRPr lang="en-US" dirty="0"/>
          </a:p>
        </p:txBody>
      </p:sp>
    </p:spTree>
    <p:extLst>
      <p:ext uri="{BB962C8B-B14F-4D97-AF65-F5344CB8AC3E}">
        <p14:creationId xmlns:p14="http://schemas.microsoft.com/office/powerpoint/2010/main" val="964233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0301" y="16603"/>
            <a:ext cx="9067800" cy="624827"/>
          </a:xfrm>
        </p:spPr>
        <p:txBody>
          <a:bodyPr>
            <a:normAutofit/>
          </a:bodyPr>
          <a:lstStyle/>
          <a:p>
            <a:r>
              <a:rPr lang="en-US" dirty="0" smtClean="0"/>
              <a:t>P2B1: </a:t>
            </a:r>
            <a:r>
              <a:rPr lang="en-US" dirty="0" err="1"/>
              <a:t>Autoencoder</a:t>
            </a:r>
            <a:endParaRPr lang="en-US" dirty="0"/>
          </a:p>
        </p:txBody>
      </p:sp>
      <p:sp>
        <p:nvSpPr>
          <p:cNvPr id="4" name="Content Placeholder 3"/>
          <p:cNvSpPr>
            <a:spLocks noGrp="1"/>
          </p:cNvSpPr>
          <p:nvPr>
            <p:ph sz="half" idx="1"/>
          </p:nvPr>
        </p:nvSpPr>
        <p:spPr>
          <a:xfrm>
            <a:off x="271571" y="858286"/>
            <a:ext cx="3958599" cy="2782223"/>
          </a:xfrm>
        </p:spPr>
        <p:txBody>
          <a:bodyPr>
            <a:normAutofit fontScale="92500" lnSpcReduction="10000"/>
          </a:bodyPr>
          <a:lstStyle/>
          <a:p>
            <a:pPr>
              <a:spcAft>
                <a:spcPts val="600"/>
              </a:spcAft>
              <a:buFont typeface="Arial" charset="0"/>
              <a:buChar char="•"/>
            </a:pPr>
            <a:r>
              <a:rPr lang="en-US" b="1" u="sng" dirty="0" smtClean="0"/>
              <a:t>Goal</a:t>
            </a:r>
            <a:r>
              <a:rPr lang="en-US" b="0" dirty="0" smtClean="0"/>
              <a:t>: </a:t>
            </a:r>
            <a:r>
              <a:rPr lang="en-US" dirty="0" smtClean="0"/>
              <a:t>Generate automatically extracted features representing </a:t>
            </a:r>
            <a:r>
              <a:rPr lang="en-US" b="0" dirty="0" smtClean="0"/>
              <a:t>molecular simulation data</a:t>
            </a:r>
          </a:p>
          <a:p>
            <a:pPr>
              <a:spcAft>
                <a:spcPts val="600"/>
              </a:spcAft>
              <a:buFont typeface="Arial" charset="0"/>
              <a:buChar char="•"/>
            </a:pPr>
            <a:r>
              <a:rPr lang="en-US" b="1" u="sng" dirty="0" smtClean="0"/>
              <a:t>Relationship to core problem</a:t>
            </a:r>
            <a:r>
              <a:rPr lang="en-US" b="0" dirty="0" smtClean="0"/>
              <a:t>: Establish framework for building future tools using learned features</a:t>
            </a:r>
          </a:p>
          <a:p>
            <a:pPr>
              <a:spcAft>
                <a:spcPts val="600"/>
              </a:spcAft>
              <a:buFont typeface="Arial" charset="0"/>
              <a:buChar char="•"/>
            </a:pPr>
            <a:r>
              <a:rPr lang="en-US" b="1" u="sng" dirty="0" smtClean="0"/>
              <a:t>Expected outcome</a:t>
            </a:r>
            <a:r>
              <a:rPr lang="en-US" b="0" dirty="0" smtClean="0"/>
              <a:t>: Improvement in the understanding of protein formation and easing of the handling large-scale molecular dynamics output </a:t>
            </a:r>
            <a:endParaRPr lang="en-US" b="0" dirty="0"/>
          </a:p>
        </p:txBody>
      </p:sp>
      <p:pic>
        <p:nvPicPr>
          <p:cNvPr id="5" name="Content Placeholder 3"/>
          <p:cNvPicPr>
            <a:picLocks noGrp="1" noChangeAspect="1"/>
          </p:cNvPicPr>
          <p:nvPr>
            <p:ph sz="half" idx="2"/>
          </p:nvPr>
        </p:nvPicPr>
        <p:blipFill>
          <a:blip r:embed="rId2">
            <a:extLst>
              <a:ext uri="{28A0092B-C50C-407E-A947-70E740481C1C}">
                <a14:useLocalDpi xmlns:a14="http://schemas.microsoft.com/office/drawing/2010/main" val="0"/>
              </a:ext>
            </a:extLst>
          </a:blip>
          <a:srcRect l="-343" r="-1221"/>
          <a:stretch>
            <a:fillRect/>
          </a:stretch>
        </p:blipFill>
        <p:spPr>
          <a:xfrm>
            <a:off x="4316694" y="703277"/>
            <a:ext cx="4606925" cy="1943100"/>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rcRect l="9312" t="3546" r="47623" b="76360"/>
          <a:stretch>
            <a:fillRect/>
          </a:stretch>
        </p:blipFill>
        <p:spPr bwMode="auto">
          <a:xfrm>
            <a:off x="407676" y="3940908"/>
            <a:ext cx="1377950" cy="1033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p:cNvSpPr txBox="1">
            <a:spLocks noChangeArrowheads="1"/>
          </p:cNvSpPr>
          <p:nvPr/>
        </p:nvSpPr>
        <p:spPr bwMode="auto">
          <a:xfrm>
            <a:off x="1911501" y="4192182"/>
            <a:ext cx="284481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000" dirty="0"/>
              <a:t>Lipid Organization of the Plasma Membrane</a:t>
            </a:r>
          </a:p>
          <a:p>
            <a:r>
              <a:rPr lang="en-US" sz="1000" dirty="0" err="1">
                <a:solidFill>
                  <a:srgbClr val="000000"/>
                </a:solidFill>
              </a:rPr>
              <a:t>Helgi</a:t>
            </a:r>
            <a:r>
              <a:rPr lang="en-US" sz="1000" dirty="0">
                <a:solidFill>
                  <a:srgbClr val="000000"/>
                </a:solidFill>
              </a:rPr>
              <a:t> I. </a:t>
            </a:r>
            <a:r>
              <a:rPr lang="en-US" sz="1000" dirty="0" err="1">
                <a:solidFill>
                  <a:srgbClr val="000000"/>
                </a:solidFill>
              </a:rPr>
              <a:t>Ingólfsson</a:t>
            </a:r>
            <a:r>
              <a:rPr lang="en-US" sz="1000" dirty="0">
                <a:solidFill>
                  <a:srgbClr val="000000"/>
                </a:solidFill>
              </a:rPr>
              <a:t> </a:t>
            </a:r>
            <a:r>
              <a:rPr lang="en-US" sz="1000" dirty="0"/>
              <a:t>et al.</a:t>
            </a:r>
          </a:p>
          <a:p>
            <a:r>
              <a:rPr lang="nb-NO" sz="1000" i="1" dirty="0"/>
              <a:t>J. Am. </a:t>
            </a:r>
            <a:r>
              <a:rPr lang="nb-NO" sz="1000" i="1" dirty="0" err="1"/>
              <a:t>Chem</a:t>
            </a:r>
            <a:r>
              <a:rPr lang="nb-NO" sz="1000" i="1" dirty="0"/>
              <a:t>. </a:t>
            </a:r>
            <a:r>
              <a:rPr lang="nb-NO" sz="1000" i="1" dirty="0" err="1"/>
              <a:t>Soc</a:t>
            </a:r>
            <a:r>
              <a:rPr lang="nb-NO" sz="1000" i="1" dirty="0"/>
              <a:t>.</a:t>
            </a:r>
            <a:r>
              <a:rPr lang="nb-NO" sz="1000" dirty="0"/>
              <a:t>, 2014, </a:t>
            </a:r>
            <a:r>
              <a:rPr lang="nb-NO" sz="1000" i="1" dirty="0"/>
              <a:t>136</a:t>
            </a:r>
            <a:r>
              <a:rPr lang="nb-NO" sz="1000" dirty="0"/>
              <a:t> (41), </a:t>
            </a:r>
            <a:r>
              <a:rPr lang="nb-NO" sz="1000" dirty="0" err="1"/>
              <a:t>pp</a:t>
            </a:r>
            <a:r>
              <a:rPr lang="nb-NO" sz="1000" dirty="0"/>
              <a:t> 14554–14559</a:t>
            </a:r>
            <a:endParaRPr lang="en-US" sz="1000" dirty="0"/>
          </a:p>
        </p:txBody>
      </p:sp>
      <p:pic>
        <p:nvPicPr>
          <p:cNvPr id="8" name="Picture 7"/>
          <p:cNvPicPr>
            <a:picLocks noChangeAspect="1"/>
          </p:cNvPicPr>
          <p:nvPr/>
        </p:nvPicPr>
        <p:blipFill rotWithShape="1">
          <a:blip r:embed="rId4"/>
          <a:srcRect l="6305" t="8047" r="6484" b="7458"/>
          <a:stretch/>
        </p:blipFill>
        <p:spPr>
          <a:xfrm>
            <a:off x="4756317" y="2874639"/>
            <a:ext cx="3926580" cy="2132538"/>
          </a:xfrm>
          <a:prstGeom prst="rect">
            <a:avLst/>
          </a:prstGeom>
        </p:spPr>
      </p:pic>
    </p:spTree>
    <p:extLst>
      <p:ext uri="{BB962C8B-B14F-4D97-AF65-F5344CB8AC3E}">
        <p14:creationId xmlns:p14="http://schemas.microsoft.com/office/powerpoint/2010/main" val="1105937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47" presetClass="entr" presetSubtype="0" fill="hold"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9814" y="106670"/>
            <a:ext cx="8952847" cy="383102"/>
          </a:xfrm>
        </p:spPr>
        <p:txBody>
          <a:bodyPr>
            <a:noAutofit/>
          </a:bodyPr>
          <a:lstStyle/>
          <a:p>
            <a:r>
              <a:rPr lang="en-US" dirty="0" smtClean="0"/>
              <a:t>P2B1</a:t>
            </a:r>
            <a:r>
              <a:rPr lang="en-US" dirty="0"/>
              <a:t>: Benchmark Specs Requirements </a:t>
            </a:r>
          </a:p>
        </p:txBody>
      </p:sp>
      <p:sp>
        <p:nvSpPr>
          <p:cNvPr id="6" name="Content Placeholder 2"/>
          <p:cNvSpPr>
            <a:spLocks noGrp="1"/>
          </p:cNvSpPr>
          <p:nvPr>
            <p:ph idx="1"/>
          </p:nvPr>
        </p:nvSpPr>
        <p:spPr>
          <a:xfrm>
            <a:off x="379108" y="605140"/>
            <a:ext cx="8991600" cy="4653728"/>
          </a:xfrm>
        </p:spPr>
        <p:txBody>
          <a:bodyPr>
            <a:noAutofit/>
          </a:bodyPr>
          <a:lstStyle/>
          <a:p>
            <a:pPr>
              <a:lnSpc>
                <a:spcPct val="110000"/>
              </a:lnSpc>
              <a:spcBef>
                <a:spcPts val="300"/>
              </a:spcBef>
              <a:spcAft>
                <a:spcPts val="300"/>
              </a:spcAft>
            </a:pPr>
            <a:r>
              <a:rPr lang="en-US" sz="1000" b="1" dirty="0" smtClean="0"/>
              <a:t>Description of the Data</a:t>
            </a:r>
          </a:p>
          <a:p>
            <a:pPr lvl="1">
              <a:lnSpc>
                <a:spcPct val="110000"/>
              </a:lnSpc>
              <a:spcBef>
                <a:spcPts val="300"/>
              </a:spcBef>
              <a:spcAft>
                <a:spcPts val="300"/>
              </a:spcAft>
            </a:pPr>
            <a:r>
              <a:rPr lang="en-US" sz="1000" b="0" dirty="0" smtClean="0"/>
              <a:t>Data source: MD Simulation output as PDB files</a:t>
            </a:r>
          </a:p>
          <a:p>
            <a:pPr lvl="1">
              <a:lnSpc>
                <a:spcPct val="110000"/>
              </a:lnSpc>
              <a:spcBef>
                <a:spcPts val="300"/>
              </a:spcBef>
              <a:spcAft>
                <a:spcPts val="300"/>
              </a:spcAft>
            </a:pPr>
            <a:r>
              <a:rPr lang="en-US" sz="1000" b="0" dirty="0" smtClean="0"/>
              <a:t>Input dimensions: ~1000x1000 per time step</a:t>
            </a:r>
          </a:p>
          <a:p>
            <a:pPr lvl="1">
              <a:lnSpc>
                <a:spcPct val="110000"/>
              </a:lnSpc>
              <a:spcBef>
                <a:spcPts val="300"/>
              </a:spcBef>
              <a:spcAft>
                <a:spcPts val="300"/>
              </a:spcAft>
            </a:pPr>
            <a:r>
              <a:rPr lang="en-US" sz="1000" b="0" dirty="0" smtClean="0"/>
              <a:t>Output dimensions: 500</a:t>
            </a:r>
          </a:p>
          <a:p>
            <a:pPr lvl="1">
              <a:lnSpc>
                <a:spcPct val="110000"/>
              </a:lnSpc>
              <a:spcBef>
                <a:spcPts val="300"/>
              </a:spcBef>
              <a:spcAft>
                <a:spcPts val="300"/>
              </a:spcAft>
            </a:pPr>
            <a:r>
              <a:rPr lang="en-US" sz="1000" b="0" dirty="0" smtClean="0"/>
              <a:t>Latent representation dimension </a:t>
            </a:r>
          </a:p>
          <a:p>
            <a:pPr lvl="1">
              <a:lnSpc>
                <a:spcPct val="110000"/>
              </a:lnSpc>
              <a:spcBef>
                <a:spcPts val="300"/>
              </a:spcBef>
              <a:spcAft>
                <a:spcPts val="300"/>
              </a:spcAft>
            </a:pPr>
            <a:r>
              <a:rPr lang="en-US" sz="1000" b="0" dirty="0" smtClean="0"/>
              <a:t>Sample size: O(10</a:t>
            </a:r>
            <a:r>
              <a:rPr lang="en-US" sz="1000" baseline="30000" dirty="0"/>
              <a:t>7</a:t>
            </a:r>
            <a:r>
              <a:rPr lang="en-US" sz="1000" b="0" dirty="0" smtClean="0"/>
              <a:t>) time steps</a:t>
            </a:r>
          </a:p>
          <a:p>
            <a:pPr lvl="1">
              <a:lnSpc>
                <a:spcPct val="110000"/>
              </a:lnSpc>
              <a:spcBef>
                <a:spcPts val="300"/>
              </a:spcBef>
              <a:spcAft>
                <a:spcPts val="300"/>
              </a:spcAft>
            </a:pPr>
            <a:r>
              <a:rPr lang="en-US" sz="1000" b="0" dirty="0" smtClean="0"/>
              <a:t>Notes on data balance and other issues: unlabeled data with rare events</a:t>
            </a:r>
          </a:p>
          <a:p>
            <a:pPr>
              <a:lnSpc>
                <a:spcPct val="110000"/>
              </a:lnSpc>
              <a:spcBef>
                <a:spcPts val="300"/>
              </a:spcBef>
              <a:spcAft>
                <a:spcPts val="300"/>
              </a:spcAft>
            </a:pPr>
            <a:r>
              <a:rPr lang="en-US" sz="1000" b="1" dirty="0" smtClean="0"/>
              <a:t>Expected Outcomes</a:t>
            </a:r>
          </a:p>
          <a:p>
            <a:pPr lvl="1">
              <a:lnSpc>
                <a:spcPct val="110000"/>
              </a:lnSpc>
              <a:spcBef>
                <a:spcPts val="300"/>
              </a:spcBef>
              <a:spcAft>
                <a:spcPts val="300"/>
              </a:spcAft>
            </a:pPr>
            <a:r>
              <a:rPr lang="en-US" sz="1000" dirty="0"/>
              <a:t>Reconstructed </a:t>
            </a:r>
            <a:r>
              <a:rPr lang="en-US" sz="1000" dirty="0" smtClean="0"/>
              <a:t>MD simulation state</a:t>
            </a:r>
            <a:endParaRPr lang="en-US" sz="1000" b="0" dirty="0" smtClean="0"/>
          </a:p>
          <a:p>
            <a:pPr lvl="1">
              <a:lnSpc>
                <a:spcPct val="110000"/>
              </a:lnSpc>
              <a:spcBef>
                <a:spcPts val="300"/>
              </a:spcBef>
              <a:spcAft>
                <a:spcPts val="300"/>
              </a:spcAft>
            </a:pPr>
            <a:r>
              <a:rPr lang="en-US" sz="1000" b="0" dirty="0"/>
              <a:t>O</a:t>
            </a:r>
            <a:r>
              <a:rPr lang="en-US" sz="1000" b="0" dirty="0" smtClean="0"/>
              <a:t>utput range: automaticall</a:t>
            </a:r>
            <a:r>
              <a:rPr lang="en-US" sz="1000" dirty="0" smtClean="0"/>
              <a:t>y learned features that discriminate the data set</a:t>
            </a:r>
            <a:endParaRPr lang="en-US" sz="1000" b="0" dirty="0" smtClean="0"/>
          </a:p>
          <a:p>
            <a:pPr>
              <a:lnSpc>
                <a:spcPct val="110000"/>
              </a:lnSpc>
              <a:spcBef>
                <a:spcPts val="300"/>
              </a:spcBef>
              <a:spcAft>
                <a:spcPts val="300"/>
              </a:spcAft>
            </a:pPr>
            <a:r>
              <a:rPr lang="en-US" sz="1000" b="1" dirty="0" smtClean="0"/>
              <a:t>Evaluation Metrics</a:t>
            </a:r>
          </a:p>
          <a:p>
            <a:pPr lvl="1">
              <a:lnSpc>
                <a:spcPct val="110000"/>
              </a:lnSpc>
              <a:spcBef>
                <a:spcPts val="300"/>
              </a:spcBef>
              <a:spcAft>
                <a:spcPts val="300"/>
              </a:spcAft>
            </a:pPr>
            <a:r>
              <a:rPr lang="en-US" sz="1000" b="0" dirty="0" smtClean="0"/>
              <a:t>Accuracy or loss function: L2 reconstruction error</a:t>
            </a:r>
          </a:p>
          <a:p>
            <a:pPr lvl="1">
              <a:lnSpc>
                <a:spcPct val="110000"/>
              </a:lnSpc>
              <a:spcBef>
                <a:spcPts val="300"/>
              </a:spcBef>
              <a:spcAft>
                <a:spcPts val="300"/>
              </a:spcAft>
            </a:pPr>
            <a:r>
              <a:rPr lang="en-US" sz="1000" b="0" dirty="0" smtClean="0"/>
              <a:t>Expected performance of a naïve method: N/A</a:t>
            </a:r>
          </a:p>
          <a:p>
            <a:pPr>
              <a:lnSpc>
                <a:spcPct val="110000"/>
              </a:lnSpc>
              <a:spcBef>
                <a:spcPts val="300"/>
              </a:spcBef>
              <a:spcAft>
                <a:spcPts val="300"/>
              </a:spcAft>
            </a:pPr>
            <a:r>
              <a:rPr lang="en-US" sz="1000" b="1" dirty="0" smtClean="0"/>
              <a:t>Description of the Network</a:t>
            </a:r>
          </a:p>
          <a:p>
            <a:pPr lvl="1">
              <a:lnSpc>
                <a:spcPct val="110000"/>
              </a:lnSpc>
              <a:spcBef>
                <a:spcPts val="300"/>
              </a:spcBef>
              <a:spcAft>
                <a:spcPts val="300"/>
              </a:spcAft>
            </a:pPr>
            <a:r>
              <a:rPr lang="en-US" sz="1000" b="0" dirty="0" smtClean="0"/>
              <a:t>Proposed network architecture: stacked fully-connected </a:t>
            </a:r>
            <a:r>
              <a:rPr lang="en-US" sz="1000" b="0" dirty="0" err="1" smtClean="0"/>
              <a:t>autoencoder</a:t>
            </a:r>
            <a:endParaRPr lang="en-US" sz="1000" b="0" dirty="0" smtClean="0"/>
          </a:p>
          <a:p>
            <a:pPr lvl="1">
              <a:lnSpc>
                <a:spcPct val="110000"/>
              </a:lnSpc>
              <a:spcBef>
                <a:spcPts val="300"/>
              </a:spcBef>
              <a:spcAft>
                <a:spcPts val="300"/>
              </a:spcAft>
            </a:pPr>
            <a:r>
              <a:rPr lang="en-US" sz="1000" b="0" dirty="0" smtClean="0"/>
              <a:t>Number of layers: 5-8</a:t>
            </a:r>
          </a:p>
          <a:p>
            <a:pPr>
              <a:lnSpc>
                <a:spcPct val="110000"/>
              </a:lnSpc>
              <a:spcBef>
                <a:spcPts val="300"/>
              </a:spcBef>
              <a:spcAft>
                <a:spcPts val="300"/>
              </a:spcAft>
            </a:pPr>
            <a:r>
              <a:rPr lang="en-US" sz="1000" b="1" dirty="0" smtClean="0"/>
              <a:t>Annotated </a:t>
            </a:r>
            <a:r>
              <a:rPr lang="en-US" sz="1000" b="1" dirty="0" err="1" smtClean="0"/>
              <a:t>Keras</a:t>
            </a:r>
            <a:r>
              <a:rPr lang="en-US" sz="1000" b="1" dirty="0" smtClean="0"/>
              <a:t> Code</a:t>
            </a:r>
          </a:p>
          <a:p>
            <a:pPr lvl="1">
              <a:lnSpc>
                <a:spcPct val="110000"/>
              </a:lnSpc>
              <a:spcBef>
                <a:spcPts val="300"/>
              </a:spcBef>
              <a:spcAft>
                <a:spcPts val="300"/>
              </a:spcAft>
            </a:pPr>
            <a:r>
              <a:rPr lang="en-US" sz="1000" b="0" dirty="0" smtClean="0"/>
              <a:t>Data loader, preprocessing, basic training and cross validation, prediction and evaluation on test data  </a:t>
            </a:r>
            <a:endParaRPr lang="en-US" sz="1000" b="0" dirty="0"/>
          </a:p>
        </p:txBody>
      </p:sp>
    </p:spTree>
    <p:extLst>
      <p:ext uri="{BB962C8B-B14F-4D97-AF65-F5344CB8AC3E}">
        <p14:creationId xmlns:p14="http://schemas.microsoft.com/office/powerpoint/2010/main" val="38900064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P3B1: RNN-LSTM: Generative models for Path Reports</a:t>
            </a:r>
          </a:p>
        </p:txBody>
      </p:sp>
      <p:sp>
        <p:nvSpPr>
          <p:cNvPr id="5" name="Slide Number Placeholder 4"/>
          <p:cNvSpPr>
            <a:spLocks noGrp="1"/>
          </p:cNvSpPr>
          <p:nvPr>
            <p:ph type="sldNum" sz="quarter" idx="13"/>
          </p:nvPr>
        </p:nvSpPr>
        <p:spPr/>
        <p:txBody>
          <a:bodyPr/>
          <a:lstStyle/>
          <a:p>
            <a:fld id="{AEFAAC5A-9C4F-4278-920D-DF2BAB595749}" type="slidenum">
              <a:rPr lang="en-US" smtClean="0"/>
              <a:pPr/>
              <a:t>14</a:t>
            </a:fld>
            <a:endParaRPr lang="en-US" dirty="0"/>
          </a:p>
        </p:txBody>
      </p:sp>
      <p:sp>
        <p:nvSpPr>
          <p:cNvPr id="6" name="Content Placeholder 3"/>
          <p:cNvSpPr txBox="1">
            <a:spLocks/>
          </p:cNvSpPr>
          <p:nvPr/>
        </p:nvSpPr>
        <p:spPr>
          <a:xfrm>
            <a:off x="405383" y="1228799"/>
            <a:ext cx="4260723" cy="4476011"/>
          </a:xfrm>
          <a:prstGeom prst="rect">
            <a:avLst/>
          </a:prstGeom>
        </p:spPr>
        <p:txBody>
          <a:bodyPr vert="horz" lIns="0" tIns="0" rIns="0" bIns="45720" rtlCol="0">
            <a:no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buFont typeface="Arial" charset="0"/>
              <a:buChar char="•"/>
            </a:pPr>
            <a:r>
              <a:rPr lang="en-US" sz="1400" b="1" u="sng" dirty="0" smtClean="0"/>
              <a:t>Overview</a:t>
            </a:r>
            <a:r>
              <a:rPr lang="en-US" sz="1400" dirty="0" smtClean="0"/>
              <a:t>: Given a sample corpus of biomedical text such as clinical reports, build a deep learning network that can automatically generate synthetic text documents with valid clinical context</a:t>
            </a:r>
          </a:p>
          <a:p>
            <a:pPr>
              <a:spcAft>
                <a:spcPts val="600"/>
              </a:spcAft>
              <a:buFont typeface="Arial" charset="0"/>
              <a:buChar char="•"/>
            </a:pPr>
            <a:r>
              <a:rPr lang="en-US" sz="1400" b="1" u="sng" dirty="0" smtClean="0"/>
              <a:t>Relationship to core problem</a:t>
            </a:r>
            <a:r>
              <a:rPr lang="en-US" sz="1400" dirty="0" smtClean="0"/>
              <a:t>: Labeled data is quite challenging to come by, specifically for patient data, since manual annotations are time consuming; hence, a core capability we intend to build is a “gold-standard” annotated data that is generated by deep learning networks to tune our deep text comprehension applications</a:t>
            </a:r>
          </a:p>
          <a:p>
            <a:pPr>
              <a:spcAft>
                <a:spcPts val="600"/>
              </a:spcAft>
              <a:buFont typeface="Arial" charset="0"/>
              <a:buChar char="•"/>
            </a:pPr>
            <a:r>
              <a:rPr lang="en-US" sz="1400" b="1" u="sng" dirty="0" smtClean="0"/>
              <a:t>Expected outcome</a:t>
            </a:r>
            <a:r>
              <a:rPr lang="en-US" sz="1400" dirty="0" smtClean="0"/>
              <a:t>: A generative RNN based on LSTMs that can effectively generate synthetic biomedical text of desired clinical context</a:t>
            </a:r>
            <a:endParaRPr lang="en-US" sz="1400" dirty="0"/>
          </a:p>
        </p:txBody>
      </p:sp>
      <p:sp>
        <p:nvSpPr>
          <p:cNvPr id="7" name="Curved Left Arrow 6"/>
          <p:cNvSpPr/>
          <p:nvPr/>
        </p:nvSpPr>
        <p:spPr>
          <a:xfrm>
            <a:off x="8401285" y="2337454"/>
            <a:ext cx="663507" cy="190517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8" name="Picture 7"/>
          <p:cNvPicPr>
            <a:picLocks noChangeAspect="1"/>
          </p:cNvPicPr>
          <p:nvPr/>
        </p:nvPicPr>
        <p:blipFill rotWithShape="1">
          <a:blip r:embed="rId2"/>
          <a:srcRect l="4122" t="35070" r="52832" b="7561"/>
          <a:stretch/>
        </p:blipFill>
        <p:spPr>
          <a:xfrm>
            <a:off x="4810395" y="1089286"/>
            <a:ext cx="3899186" cy="2106008"/>
          </a:xfrm>
          <a:prstGeom prst="rect">
            <a:avLst/>
          </a:prstGeom>
        </p:spPr>
      </p:pic>
      <p:sp>
        <p:nvSpPr>
          <p:cNvPr id="9" name="Rounded Rectangle 8"/>
          <p:cNvSpPr/>
          <p:nvPr/>
        </p:nvSpPr>
        <p:spPr>
          <a:xfrm>
            <a:off x="4820252" y="1589170"/>
            <a:ext cx="611087" cy="7025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4820251" y="2513049"/>
            <a:ext cx="892099" cy="79731"/>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6047628" y="2513049"/>
            <a:ext cx="1172367" cy="79731"/>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6047627" y="2308371"/>
            <a:ext cx="1118435" cy="276999"/>
          </a:xfrm>
          <a:prstGeom prst="rect">
            <a:avLst/>
          </a:prstGeom>
          <a:noFill/>
        </p:spPr>
        <p:txBody>
          <a:bodyPr wrap="square" rtlCol="0">
            <a:spAutoFit/>
          </a:bodyPr>
          <a:lstStyle/>
          <a:p>
            <a:r>
              <a:rPr lang="en-US" sz="1200" smtClean="0">
                <a:solidFill>
                  <a:schemeClr val="accent4"/>
                </a:solidFill>
              </a:rPr>
              <a:t>type of tumor</a:t>
            </a:r>
            <a:endParaRPr lang="en-US" sz="1200" dirty="0">
              <a:solidFill>
                <a:schemeClr val="accent4"/>
              </a:solidFill>
            </a:endParaRPr>
          </a:p>
        </p:txBody>
      </p:sp>
      <p:sp>
        <p:nvSpPr>
          <p:cNvPr id="13" name="TextBox 12"/>
          <p:cNvSpPr txBox="1"/>
          <p:nvPr/>
        </p:nvSpPr>
        <p:spPr>
          <a:xfrm>
            <a:off x="5181421" y="2159621"/>
            <a:ext cx="1424480" cy="276999"/>
          </a:xfrm>
          <a:prstGeom prst="rect">
            <a:avLst/>
          </a:prstGeom>
          <a:noFill/>
        </p:spPr>
        <p:txBody>
          <a:bodyPr wrap="square" rtlCol="0">
            <a:spAutoFit/>
          </a:bodyPr>
          <a:lstStyle/>
          <a:p>
            <a:r>
              <a:rPr lang="en-US" sz="1200" smtClean="0">
                <a:solidFill>
                  <a:srgbClr val="FF0000"/>
                </a:solidFill>
              </a:rPr>
              <a:t>location of tumor</a:t>
            </a:r>
            <a:endParaRPr lang="en-US" sz="1200" dirty="0">
              <a:solidFill>
                <a:srgbClr val="FF0000"/>
              </a:solidFill>
            </a:endParaRPr>
          </a:p>
        </p:txBody>
      </p:sp>
      <p:pic>
        <p:nvPicPr>
          <p:cNvPr id="14" name="Picture 13"/>
          <p:cNvPicPr>
            <a:picLocks noChangeAspect="1"/>
          </p:cNvPicPr>
          <p:nvPr/>
        </p:nvPicPr>
        <p:blipFill rotWithShape="1">
          <a:blip r:embed="rId3"/>
          <a:srcRect t="29190" b="9647"/>
          <a:stretch/>
        </p:blipFill>
        <p:spPr>
          <a:xfrm>
            <a:off x="5102033" y="3518345"/>
            <a:ext cx="1503869" cy="719200"/>
          </a:xfrm>
          <a:prstGeom prst="rect">
            <a:avLst/>
          </a:prstGeom>
        </p:spPr>
      </p:pic>
      <p:pic>
        <p:nvPicPr>
          <p:cNvPr id="15" name="Picture 14" descr="../../../Desktop/Screen%20Shot%202016-05-13%20at%202.05.03%"/>
          <p:cNvPicPr/>
          <p:nvPr/>
        </p:nvPicPr>
        <p:blipFill>
          <a:blip r:embed="rId4">
            <a:extLst>
              <a:ext uri="{28A0092B-C50C-407E-A947-70E740481C1C}">
                <a14:useLocalDpi xmlns:a14="http://schemas.microsoft.com/office/drawing/2010/main" val="0"/>
              </a:ext>
            </a:extLst>
          </a:blip>
          <a:srcRect/>
          <a:stretch>
            <a:fillRect/>
          </a:stretch>
        </p:blipFill>
        <p:spPr bwMode="auto">
          <a:xfrm>
            <a:off x="6135717" y="3153032"/>
            <a:ext cx="1485318" cy="1220034"/>
          </a:xfrm>
          <a:prstGeom prst="rect">
            <a:avLst/>
          </a:prstGeom>
          <a:noFill/>
          <a:ln>
            <a:noFill/>
          </a:ln>
        </p:spPr>
      </p:pic>
      <p:pic>
        <p:nvPicPr>
          <p:cNvPr id="16" name="Picture 15" descr="../../../Desktop/Screen%20Shot%202016-05-13%20at%202.05.03%"/>
          <p:cNvPicPr/>
          <p:nvPr/>
        </p:nvPicPr>
        <p:blipFill>
          <a:blip r:embed="rId4">
            <a:extLst>
              <a:ext uri="{28A0092B-C50C-407E-A947-70E740481C1C}">
                <a14:useLocalDpi xmlns:a14="http://schemas.microsoft.com/office/drawing/2010/main" val="0"/>
              </a:ext>
            </a:extLst>
          </a:blip>
          <a:srcRect/>
          <a:stretch>
            <a:fillRect/>
          </a:stretch>
        </p:blipFill>
        <p:spPr bwMode="auto">
          <a:xfrm>
            <a:off x="6288117" y="3267332"/>
            <a:ext cx="1485318" cy="1220034"/>
          </a:xfrm>
          <a:prstGeom prst="rect">
            <a:avLst/>
          </a:prstGeom>
          <a:noFill/>
          <a:ln>
            <a:noFill/>
          </a:ln>
        </p:spPr>
      </p:pic>
      <p:pic>
        <p:nvPicPr>
          <p:cNvPr id="17" name="Picture 16" descr="../../../Desktop/Screen%20Shot%202016-05-13%20at%202.05.03%"/>
          <p:cNvPicPr/>
          <p:nvPr/>
        </p:nvPicPr>
        <p:blipFill>
          <a:blip r:embed="rId4">
            <a:extLst>
              <a:ext uri="{28A0092B-C50C-407E-A947-70E740481C1C}">
                <a14:useLocalDpi xmlns:a14="http://schemas.microsoft.com/office/drawing/2010/main" val="0"/>
              </a:ext>
            </a:extLst>
          </a:blip>
          <a:srcRect/>
          <a:stretch>
            <a:fillRect/>
          </a:stretch>
        </p:blipFill>
        <p:spPr bwMode="auto">
          <a:xfrm>
            <a:off x="6440517" y="3381632"/>
            <a:ext cx="1485318" cy="1220034"/>
          </a:xfrm>
          <a:prstGeom prst="rect">
            <a:avLst/>
          </a:prstGeom>
          <a:noFill/>
          <a:ln>
            <a:noFill/>
          </a:ln>
        </p:spPr>
      </p:pic>
      <p:pic>
        <p:nvPicPr>
          <p:cNvPr id="18" name="Picture 17" descr="../../../Desktop/Screen%20Shot%202016-05-13%20at%202.05.03%"/>
          <p:cNvPicPr/>
          <p:nvPr/>
        </p:nvPicPr>
        <p:blipFill>
          <a:blip r:embed="rId4">
            <a:extLst>
              <a:ext uri="{28A0092B-C50C-407E-A947-70E740481C1C}">
                <a14:useLocalDpi xmlns:a14="http://schemas.microsoft.com/office/drawing/2010/main" val="0"/>
              </a:ext>
            </a:extLst>
          </a:blip>
          <a:srcRect/>
          <a:stretch>
            <a:fillRect/>
          </a:stretch>
        </p:blipFill>
        <p:spPr bwMode="auto">
          <a:xfrm>
            <a:off x="6592917" y="3495932"/>
            <a:ext cx="1485318" cy="1220034"/>
          </a:xfrm>
          <a:prstGeom prst="rect">
            <a:avLst/>
          </a:prstGeom>
          <a:noFill/>
          <a:ln>
            <a:noFill/>
          </a:ln>
        </p:spPr>
      </p:pic>
    </p:spTree>
    <p:extLst>
      <p:ext uri="{BB962C8B-B14F-4D97-AF65-F5344CB8AC3E}">
        <p14:creationId xmlns:p14="http://schemas.microsoft.com/office/powerpoint/2010/main" val="9976937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378" y="0"/>
            <a:ext cx="8427862" cy="577049"/>
          </a:xfrm>
        </p:spPr>
        <p:txBody>
          <a:bodyPr>
            <a:normAutofit/>
          </a:bodyPr>
          <a:lstStyle/>
          <a:p>
            <a:r>
              <a:rPr lang="en-US" dirty="0" smtClean="0"/>
              <a:t>P3B1</a:t>
            </a:r>
            <a:r>
              <a:rPr lang="en-US" dirty="0"/>
              <a:t>: Benchmark Specs Requirements </a:t>
            </a:r>
          </a:p>
        </p:txBody>
      </p:sp>
      <p:sp>
        <p:nvSpPr>
          <p:cNvPr id="3" name="Content Placeholder 2"/>
          <p:cNvSpPr>
            <a:spLocks noGrp="1"/>
          </p:cNvSpPr>
          <p:nvPr>
            <p:ph idx="1"/>
          </p:nvPr>
        </p:nvSpPr>
        <p:spPr>
          <a:xfrm>
            <a:off x="400234" y="612832"/>
            <a:ext cx="8427572" cy="4626811"/>
          </a:xfrm>
        </p:spPr>
        <p:txBody>
          <a:bodyPr>
            <a:normAutofit fontScale="85000" lnSpcReduction="20000"/>
          </a:bodyPr>
          <a:lstStyle/>
          <a:p>
            <a:pPr>
              <a:lnSpc>
                <a:spcPct val="120000"/>
              </a:lnSpc>
              <a:spcBef>
                <a:spcPts val="300"/>
              </a:spcBef>
              <a:spcAft>
                <a:spcPts val="300"/>
              </a:spcAft>
            </a:pPr>
            <a:r>
              <a:rPr lang="en-US" sz="1300" b="1" dirty="0" smtClean="0"/>
              <a:t>Description of the Data</a:t>
            </a:r>
          </a:p>
          <a:p>
            <a:pPr lvl="1">
              <a:lnSpc>
                <a:spcPct val="120000"/>
              </a:lnSpc>
              <a:spcBef>
                <a:spcPts val="300"/>
              </a:spcBef>
              <a:spcAft>
                <a:spcPts val="300"/>
              </a:spcAft>
            </a:pPr>
            <a:r>
              <a:rPr lang="en-US" sz="1300" b="0" dirty="0" smtClean="0"/>
              <a:t>Data source: Annotated pathology reports</a:t>
            </a:r>
          </a:p>
          <a:p>
            <a:pPr lvl="1">
              <a:lnSpc>
                <a:spcPct val="120000"/>
              </a:lnSpc>
              <a:spcBef>
                <a:spcPts val="300"/>
              </a:spcBef>
              <a:spcAft>
                <a:spcPts val="300"/>
              </a:spcAft>
            </a:pPr>
            <a:r>
              <a:rPr lang="en-US" sz="1300" b="0" dirty="0" smtClean="0"/>
              <a:t>Input dimensions: 250,000-500,000 [characters], or 5,000-20,000 [bag of words], or 200-500 [bag of concepts]</a:t>
            </a:r>
          </a:p>
          <a:p>
            <a:pPr lvl="1">
              <a:lnSpc>
                <a:spcPct val="120000"/>
              </a:lnSpc>
              <a:spcBef>
                <a:spcPts val="300"/>
              </a:spcBef>
              <a:spcAft>
                <a:spcPts val="300"/>
              </a:spcAft>
            </a:pPr>
            <a:r>
              <a:rPr lang="en-US" sz="1300" b="0" dirty="0" smtClean="0"/>
              <a:t>Output dimensions: Same as input</a:t>
            </a:r>
          </a:p>
          <a:p>
            <a:pPr lvl="1">
              <a:lnSpc>
                <a:spcPct val="120000"/>
              </a:lnSpc>
              <a:spcBef>
                <a:spcPts val="300"/>
              </a:spcBef>
              <a:spcAft>
                <a:spcPts val="300"/>
              </a:spcAft>
            </a:pPr>
            <a:r>
              <a:rPr lang="en-US" sz="1300" b="0" dirty="0" smtClean="0"/>
              <a:t>Sample size: O(1,000)</a:t>
            </a:r>
          </a:p>
          <a:p>
            <a:pPr lvl="1">
              <a:lnSpc>
                <a:spcPct val="120000"/>
              </a:lnSpc>
            </a:pPr>
            <a:r>
              <a:rPr lang="en-US" sz="1300" b="0" dirty="0" smtClean="0"/>
              <a:t>Notes on data balance and other issues: standard NLP pre-processing is required, including (but not limited to) stemming words, keywords, cleaning text, stop words, etc. Data balance is an issue since the number of positive examples vs. control is skewed</a:t>
            </a:r>
          </a:p>
          <a:p>
            <a:pPr>
              <a:lnSpc>
                <a:spcPct val="120000"/>
              </a:lnSpc>
              <a:spcBef>
                <a:spcPts val="300"/>
              </a:spcBef>
              <a:spcAft>
                <a:spcPts val="300"/>
              </a:spcAft>
            </a:pPr>
            <a:r>
              <a:rPr lang="en-US" sz="1300" b="1" dirty="0" smtClean="0"/>
              <a:t>Expected Outcomes</a:t>
            </a:r>
          </a:p>
          <a:p>
            <a:pPr lvl="1">
              <a:lnSpc>
                <a:spcPct val="120000"/>
              </a:lnSpc>
              <a:spcBef>
                <a:spcPts val="300"/>
              </a:spcBef>
              <a:spcAft>
                <a:spcPts val="300"/>
              </a:spcAft>
            </a:pPr>
            <a:r>
              <a:rPr lang="en-US" sz="1300" b="0" dirty="0" smtClean="0"/>
              <a:t>A generative model for pathology reports</a:t>
            </a:r>
          </a:p>
          <a:p>
            <a:pPr lvl="1">
              <a:lnSpc>
                <a:spcPct val="120000"/>
              </a:lnSpc>
              <a:spcBef>
                <a:spcPts val="300"/>
              </a:spcBef>
              <a:spcAft>
                <a:spcPts val="300"/>
              </a:spcAft>
            </a:pPr>
            <a:r>
              <a:rPr lang="en-US" sz="1300" b="0" dirty="0"/>
              <a:t>O</a:t>
            </a:r>
            <a:r>
              <a:rPr lang="en-US" sz="1300" b="0" dirty="0" smtClean="0"/>
              <a:t>utput range: N/A, since the outputs are actual text documents with known case descriptions/ concepts</a:t>
            </a:r>
          </a:p>
          <a:p>
            <a:pPr>
              <a:lnSpc>
                <a:spcPct val="120000"/>
              </a:lnSpc>
              <a:spcBef>
                <a:spcPts val="300"/>
              </a:spcBef>
              <a:spcAft>
                <a:spcPts val="300"/>
              </a:spcAft>
            </a:pPr>
            <a:r>
              <a:rPr lang="en-US" sz="1300" b="1" dirty="0" smtClean="0"/>
              <a:t>Evaluation Metrics</a:t>
            </a:r>
          </a:p>
          <a:p>
            <a:pPr lvl="1">
              <a:lnSpc>
                <a:spcPct val="120000"/>
              </a:lnSpc>
              <a:spcBef>
                <a:spcPts val="300"/>
              </a:spcBef>
              <a:spcAft>
                <a:spcPts val="300"/>
              </a:spcAft>
            </a:pPr>
            <a:r>
              <a:rPr lang="en-US" sz="1300" b="0" dirty="0" smtClean="0"/>
              <a:t>Accuracy or loss function: Standard information theoretic metrics such as log-likelihood score, minimum description length score, AIC/BIC to measure how similar actual </a:t>
            </a:r>
            <a:r>
              <a:rPr lang="en-US" sz="1300" dirty="0"/>
              <a:t>vs. </a:t>
            </a:r>
            <a:r>
              <a:rPr lang="en-US" sz="1300" dirty="0" smtClean="0"/>
              <a:t>generated documents </a:t>
            </a:r>
            <a:r>
              <a:rPr lang="en-US" sz="1300" b="0" dirty="0" smtClean="0"/>
              <a:t>are</a:t>
            </a:r>
          </a:p>
          <a:p>
            <a:pPr lvl="1">
              <a:lnSpc>
                <a:spcPct val="120000"/>
              </a:lnSpc>
              <a:spcBef>
                <a:spcPts val="300"/>
              </a:spcBef>
              <a:spcAft>
                <a:spcPts val="300"/>
              </a:spcAft>
            </a:pPr>
            <a:r>
              <a:rPr lang="en-US" sz="1300" b="0" dirty="0" smtClean="0"/>
              <a:t>Expected performance of a naïve method: Latent </a:t>
            </a:r>
            <a:r>
              <a:rPr lang="en-US" sz="1300" b="0" dirty="0" err="1" smtClean="0"/>
              <a:t>Dirichlet</a:t>
            </a:r>
            <a:r>
              <a:rPr lang="en-US" sz="1300" b="0" dirty="0" smtClean="0"/>
              <a:t> allocation (LDA)</a:t>
            </a:r>
            <a:r>
              <a:rPr lang="en-US" sz="1300" b="0" dirty="0"/>
              <a:t> models </a:t>
            </a:r>
            <a:endParaRPr lang="en-US" sz="1300" b="0" dirty="0" smtClean="0"/>
          </a:p>
          <a:p>
            <a:pPr>
              <a:lnSpc>
                <a:spcPct val="120000"/>
              </a:lnSpc>
              <a:spcBef>
                <a:spcPts val="300"/>
              </a:spcBef>
              <a:spcAft>
                <a:spcPts val="300"/>
              </a:spcAft>
            </a:pPr>
            <a:r>
              <a:rPr lang="en-US" sz="1300" b="1" dirty="0" smtClean="0"/>
              <a:t>Description of the Network</a:t>
            </a:r>
          </a:p>
          <a:p>
            <a:pPr lvl="1">
              <a:lnSpc>
                <a:spcPct val="120000"/>
              </a:lnSpc>
              <a:spcBef>
                <a:spcPts val="300"/>
              </a:spcBef>
              <a:spcAft>
                <a:spcPts val="300"/>
              </a:spcAft>
            </a:pPr>
            <a:r>
              <a:rPr lang="en-US" sz="1300" b="0" dirty="0" smtClean="0"/>
              <a:t>Proposed network architecture: LSTM with at least 4 layers and [128, 256, 512] character windows</a:t>
            </a:r>
          </a:p>
          <a:p>
            <a:pPr lvl="1">
              <a:lnSpc>
                <a:spcPct val="120000"/>
              </a:lnSpc>
              <a:spcBef>
                <a:spcPts val="300"/>
              </a:spcBef>
              <a:spcAft>
                <a:spcPts val="300"/>
              </a:spcAft>
            </a:pPr>
            <a:r>
              <a:rPr lang="en-US" sz="1300" b="0" dirty="0" smtClean="0"/>
              <a:t>Number of layers: At least two hidden layers with one input and one output sequence</a:t>
            </a:r>
          </a:p>
          <a:p>
            <a:pPr>
              <a:lnSpc>
                <a:spcPct val="120000"/>
              </a:lnSpc>
              <a:spcBef>
                <a:spcPts val="300"/>
              </a:spcBef>
              <a:spcAft>
                <a:spcPts val="300"/>
              </a:spcAft>
            </a:pPr>
            <a:r>
              <a:rPr lang="en-US" sz="1300" b="1" dirty="0" smtClean="0"/>
              <a:t>Annotated </a:t>
            </a:r>
            <a:r>
              <a:rPr lang="en-US" sz="1300" b="1" dirty="0" err="1" smtClean="0"/>
              <a:t>Keras</a:t>
            </a:r>
            <a:r>
              <a:rPr lang="en-US" sz="1300" b="1" dirty="0" smtClean="0"/>
              <a:t> Code</a:t>
            </a:r>
          </a:p>
          <a:p>
            <a:pPr lvl="1">
              <a:lnSpc>
                <a:spcPct val="120000"/>
              </a:lnSpc>
              <a:spcBef>
                <a:spcPts val="300"/>
              </a:spcBef>
              <a:spcAft>
                <a:spcPts val="300"/>
              </a:spcAft>
            </a:pPr>
            <a:r>
              <a:rPr lang="en-US" sz="1300" b="0" dirty="0" smtClean="0"/>
              <a:t>Data loader, preprocessing, basic training and cross validation, prediction and evaluation on test data  </a:t>
            </a:r>
            <a:endParaRPr lang="en-US" sz="1300" b="0" dirty="0"/>
          </a:p>
        </p:txBody>
      </p:sp>
    </p:spTree>
    <p:extLst>
      <p:ext uri="{BB962C8B-B14F-4D97-AF65-F5344CB8AC3E}">
        <p14:creationId xmlns:p14="http://schemas.microsoft.com/office/powerpoint/2010/main" val="42821558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CANDLE benchmark spec</a:t>
            </a:r>
          </a:p>
        </p:txBody>
      </p:sp>
      <p:sp>
        <p:nvSpPr>
          <p:cNvPr id="3" name="Content Placeholder 2"/>
          <p:cNvSpPr>
            <a:spLocks noGrp="1"/>
          </p:cNvSpPr>
          <p:nvPr>
            <p:ph idx="1"/>
          </p:nvPr>
        </p:nvSpPr>
        <p:spPr/>
        <p:txBody>
          <a:bodyPr/>
          <a:lstStyle/>
          <a:p>
            <a:r>
              <a:rPr lang="en-US" dirty="0"/>
              <a:t>To enable the </a:t>
            </a:r>
            <a:r>
              <a:rPr lang="en-US" dirty="0" err="1"/>
              <a:t>hyperparameter</a:t>
            </a:r>
            <a:r>
              <a:rPr lang="en-US" dirty="0"/>
              <a:t> search and UQ (and more?) workflows in a consistent, convenient way</a:t>
            </a:r>
          </a:p>
          <a:p>
            <a:pPr lvl="1"/>
            <a:r>
              <a:rPr lang="en-US" dirty="0"/>
              <a:t>Standardized network specification format</a:t>
            </a:r>
          </a:p>
          <a:p>
            <a:pPr lvl="2"/>
            <a:r>
              <a:rPr lang="en-US" dirty="0" err="1"/>
              <a:t>default_model_file</a:t>
            </a:r>
            <a:endParaRPr lang="en-US" dirty="0"/>
          </a:p>
          <a:p>
            <a:pPr lvl="1"/>
            <a:r>
              <a:rPr lang="en-US" dirty="0"/>
              <a:t>Standardized command line intercept protocol</a:t>
            </a:r>
          </a:p>
          <a:p>
            <a:pPr lvl="2"/>
            <a:r>
              <a:rPr lang="en-US" dirty="0"/>
              <a:t>Overwrite the default model as needed</a:t>
            </a:r>
          </a:p>
          <a:p>
            <a:pPr lvl="1"/>
            <a:r>
              <a:rPr lang="en-US" dirty="0"/>
              <a:t>Standardized initialize and run protocol</a:t>
            </a:r>
          </a:p>
          <a:p>
            <a:pPr lvl="2"/>
            <a:r>
              <a:rPr lang="en-US" dirty="0"/>
              <a:t>Use same defaults across frameworks</a:t>
            </a:r>
          </a:p>
          <a:p>
            <a:pPr lvl="2"/>
            <a:r>
              <a:rPr lang="en-US" dirty="0"/>
              <a:t>run(</a:t>
            </a:r>
            <a:r>
              <a:rPr lang="en-US" dirty="0" err="1"/>
              <a:t>gParameters</a:t>
            </a:r>
            <a:r>
              <a:rPr lang="en-US" dirty="0"/>
              <a:t>) </a:t>
            </a:r>
          </a:p>
          <a:p>
            <a:pPr lvl="1"/>
            <a:endParaRPr lang="en-US" dirty="0"/>
          </a:p>
          <a:p>
            <a:pPr lvl="1"/>
            <a:endParaRPr lang="en-US" dirty="0"/>
          </a:p>
        </p:txBody>
      </p:sp>
      <p:sp>
        <p:nvSpPr>
          <p:cNvPr id="4" name="Text Placeholder 3"/>
          <p:cNvSpPr>
            <a:spLocks noGrp="1"/>
          </p:cNvSpPr>
          <p:nvPr>
            <p:ph type="body" sz="quarter" idx="12"/>
          </p:nvPr>
        </p:nvSpPr>
        <p:spPr/>
        <p:txBody>
          <a:bodyPr/>
          <a:lstStyle/>
          <a:p>
            <a:r>
              <a:rPr lang="en-US" dirty="0"/>
              <a:t>Overall goal:</a:t>
            </a:r>
          </a:p>
        </p:txBody>
      </p:sp>
      <p:sp>
        <p:nvSpPr>
          <p:cNvPr id="5" name="Slide Number Placeholder 4"/>
          <p:cNvSpPr>
            <a:spLocks noGrp="1"/>
          </p:cNvSpPr>
          <p:nvPr>
            <p:ph type="sldNum" sz="quarter" idx="13"/>
          </p:nvPr>
        </p:nvSpPr>
        <p:spPr/>
        <p:txBody>
          <a:bodyPr/>
          <a:lstStyle/>
          <a:p>
            <a:fld id="{AEFAAC5A-9C4F-4278-920D-DF2BAB595749}" type="slidenum">
              <a:rPr lang="en-US" smtClean="0"/>
              <a:pPr/>
              <a:t>16</a:t>
            </a:fld>
            <a:endParaRPr lang="en-US" dirty="0"/>
          </a:p>
        </p:txBody>
      </p:sp>
    </p:spTree>
    <p:extLst>
      <p:ext uri="{BB962C8B-B14F-4D97-AF65-F5344CB8AC3E}">
        <p14:creationId xmlns:p14="http://schemas.microsoft.com/office/powerpoint/2010/main" val="18494031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99B18EE-F903-F744-ABCA-38199A4D5479}"/>
              </a:ext>
            </a:extLst>
          </p:cNvPr>
          <p:cNvSpPr>
            <a:spLocks noGrp="1"/>
          </p:cNvSpPr>
          <p:nvPr>
            <p:ph type="title"/>
          </p:nvPr>
        </p:nvSpPr>
        <p:spPr/>
        <p:txBody>
          <a:bodyPr/>
          <a:lstStyle/>
          <a:p>
            <a:r>
              <a:rPr lang="en-US" dirty="0"/>
              <a:t>CANDLE benchmark spec</a:t>
            </a:r>
          </a:p>
        </p:txBody>
      </p:sp>
      <p:sp>
        <p:nvSpPr>
          <p:cNvPr id="3" name="Content Placeholder 2">
            <a:extLst>
              <a:ext uri="{FF2B5EF4-FFF2-40B4-BE49-F238E27FC236}">
                <a16:creationId xmlns:a16="http://schemas.microsoft.com/office/drawing/2014/main" xmlns="" id="{C50E1C66-C3A2-8E4D-9CFF-CDF403F1137A}"/>
              </a:ext>
            </a:extLst>
          </p:cNvPr>
          <p:cNvSpPr>
            <a:spLocks noGrp="1"/>
          </p:cNvSpPr>
          <p:nvPr>
            <p:ph idx="1"/>
          </p:nvPr>
        </p:nvSpPr>
        <p:spPr/>
        <p:txBody>
          <a:bodyPr>
            <a:normAutofit/>
          </a:bodyPr>
          <a:lstStyle/>
          <a:p>
            <a:r>
              <a:rPr lang="en-US" dirty="0"/>
              <a:t>Coded in </a:t>
            </a:r>
            <a:r>
              <a:rPr lang="en-US" dirty="0" err="1"/>
              <a:t>Keras</a:t>
            </a:r>
            <a:r>
              <a:rPr lang="en-US" dirty="0"/>
              <a:t> </a:t>
            </a:r>
          </a:p>
          <a:p>
            <a:pPr lvl="1"/>
            <a:r>
              <a:rPr lang="en-US" dirty="0"/>
              <a:t>Applicable to a variety of ML problems </a:t>
            </a:r>
          </a:p>
          <a:p>
            <a:pPr lvl="1"/>
            <a:r>
              <a:rPr lang="en-US" dirty="0"/>
              <a:t>Can target multiple execution frameworks including </a:t>
            </a:r>
            <a:r>
              <a:rPr lang="en-US" dirty="0" err="1"/>
              <a:t>Tensorflow</a:t>
            </a:r>
            <a:r>
              <a:rPr lang="en-US" dirty="0"/>
              <a:t>, </a:t>
            </a:r>
            <a:r>
              <a:rPr lang="en-US" dirty="0" err="1"/>
              <a:t>Theano</a:t>
            </a:r>
            <a:r>
              <a:rPr lang="en-US" dirty="0"/>
              <a:t>, CNTK, </a:t>
            </a:r>
            <a:r>
              <a:rPr lang="en-US" dirty="0" err="1"/>
              <a:t>mxNet</a:t>
            </a:r>
            <a:endParaRPr lang="en-US" dirty="0"/>
          </a:p>
          <a:p>
            <a:pPr lvl="2"/>
            <a:r>
              <a:rPr lang="en-US" dirty="0"/>
              <a:t>Each framework may have different default parameters</a:t>
            </a:r>
          </a:p>
          <a:p>
            <a:pPr lvl="1"/>
            <a:r>
              <a:rPr lang="en-US" dirty="0"/>
              <a:t>Leverage existing packages: </a:t>
            </a:r>
            <a:r>
              <a:rPr lang="en-US" dirty="0" err="1"/>
              <a:t>numpy</a:t>
            </a:r>
            <a:r>
              <a:rPr lang="en-US" dirty="0"/>
              <a:t>, pandas, etc. </a:t>
            </a:r>
          </a:p>
          <a:p>
            <a:r>
              <a:rPr lang="en-US" dirty="0"/>
              <a:t>Provides various utility packages</a:t>
            </a:r>
          </a:p>
          <a:p>
            <a:pPr lvl="1"/>
            <a:r>
              <a:rPr lang="en-US" dirty="0" err="1"/>
              <a:t>Default_utils.py</a:t>
            </a:r>
            <a:r>
              <a:rPr lang="en-US" dirty="0"/>
              <a:t> </a:t>
            </a:r>
          </a:p>
          <a:p>
            <a:pPr lvl="1"/>
            <a:r>
              <a:rPr lang="en-US" dirty="0" err="1"/>
              <a:t>File_utils.py</a:t>
            </a:r>
            <a:endParaRPr lang="en-US" dirty="0"/>
          </a:p>
          <a:p>
            <a:pPr lvl="1"/>
            <a:r>
              <a:rPr lang="en-US" dirty="0" err="1"/>
              <a:t>Data_utils.py</a:t>
            </a:r>
            <a:endParaRPr lang="en-US" dirty="0"/>
          </a:p>
          <a:p>
            <a:pPr lvl="1"/>
            <a:r>
              <a:rPr lang="en-US" dirty="0" err="1"/>
              <a:t>Keras_utils.py</a:t>
            </a:r>
            <a:endParaRPr lang="en-US" dirty="0"/>
          </a:p>
          <a:p>
            <a:pPr lvl="1"/>
            <a:endParaRPr lang="en-US" dirty="0"/>
          </a:p>
        </p:txBody>
      </p:sp>
      <p:sp>
        <p:nvSpPr>
          <p:cNvPr id="4" name="Text Placeholder 3">
            <a:extLst>
              <a:ext uri="{FF2B5EF4-FFF2-40B4-BE49-F238E27FC236}">
                <a16:creationId xmlns:a16="http://schemas.microsoft.com/office/drawing/2014/main" xmlns="" id="{2742FE44-7848-4547-909D-BF8351C0C70F}"/>
              </a:ext>
            </a:extLst>
          </p:cNvPr>
          <p:cNvSpPr>
            <a:spLocks noGrp="1"/>
          </p:cNvSpPr>
          <p:nvPr>
            <p:ph type="body" sz="quarter" idx="12"/>
          </p:nvPr>
        </p:nvSpPr>
        <p:spPr/>
        <p:txBody>
          <a:bodyPr/>
          <a:lstStyle/>
          <a:p>
            <a:r>
              <a:rPr lang="en-US" dirty="0"/>
              <a:t>Overview</a:t>
            </a:r>
          </a:p>
        </p:txBody>
      </p:sp>
    </p:spTree>
    <p:extLst>
      <p:ext uri="{BB962C8B-B14F-4D97-AF65-F5344CB8AC3E}">
        <p14:creationId xmlns:p14="http://schemas.microsoft.com/office/powerpoint/2010/main" val="22552152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CD4F9-8225-604B-B2D8-22D7A3E83647}"/>
              </a:ext>
            </a:extLst>
          </p:cNvPr>
          <p:cNvSpPr>
            <a:spLocks noGrp="1"/>
          </p:cNvSpPr>
          <p:nvPr>
            <p:ph type="title"/>
          </p:nvPr>
        </p:nvSpPr>
        <p:spPr/>
        <p:txBody>
          <a:bodyPr/>
          <a:lstStyle/>
          <a:p>
            <a:r>
              <a:rPr lang="en-US" dirty="0"/>
              <a:t>Example benchmark</a:t>
            </a:r>
          </a:p>
        </p:txBody>
      </p:sp>
      <p:sp>
        <p:nvSpPr>
          <p:cNvPr id="4" name="Text Placeholder 3">
            <a:extLst>
              <a:ext uri="{FF2B5EF4-FFF2-40B4-BE49-F238E27FC236}">
                <a16:creationId xmlns:a16="http://schemas.microsoft.com/office/drawing/2014/main" xmlns="" id="{DC503327-3104-4442-A5B1-311C3D425AEA}"/>
              </a:ext>
            </a:extLst>
          </p:cNvPr>
          <p:cNvSpPr>
            <a:spLocks noGrp="1"/>
          </p:cNvSpPr>
          <p:nvPr>
            <p:ph type="body" sz="quarter" idx="12"/>
          </p:nvPr>
        </p:nvSpPr>
        <p:spPr/>
        <p:txBody>
          <a:bodyPr/>
          <a:lstStyle/>
          <a:p>
            <a:r>
              <a:rPr lang="en-US" dirty="0"/>
              <a:t>P3B1</a:t>
            </a:r>
          </a:p>
        </p:txBody>
      </p:sp>
      <p:sp>
        <p:nvSpPr>
          <p:cNvPr id="5" name="Slide Number Placeholder 4">
            <a:extLst>
              <a:ext uri="{FF2B5EF4-FFF2-40B4-BE49-F238E27FC236}">
                <a16:creationId xmlns:a16="http://schemas.microsoft.com/office/drawing/2014/main" xmlns="" id="{FC18240C-849F-CC4E-8DAE-D3E62325C3CF}"/>
              </a:ext>
            </a:extLst>
          </p:cNvPr>
          <p:cNvSpPr>
            <a:spLocks noGrp="1"/>
          </p:cNvSpPr>
          <p:nvPr>
            <p:ph type="sldNum" sz="quarter" idx="13"/>
          </p:nvPr>
        </p:nvSpPr>
        <p:spPr/>
        <p:txBody>
          <a:bodyPr/>
          <a:lstStyle/>
          <a:p>
            <a:fld id="{AEFAAC5A-9C4F-4278-920D-DF2BAB595749}" type="slidenum">
              <a:rPr lang="en-US" smtClean="0"/>
              <a:pPr/>
              <a:t>18</a:t>
            </a:fld>
            <a:endParaRPr lang="en-US" dirty="0"/>
          </a:p>
        </p:txBody>
      </p:sp>
      <p:pic>
        <p:nvPicPr>
          <p:cNvPr id="1026" name="Picture 2" descr="https://raw.githubusercontent.com/ECP-CANDLE/Benchmarks/master/Pilot3/P3B1/images/MTL1.png">
            <a:extLst>
              <a:ext uri="{FF2B5EF4-FFF2-40B4-BE49-F238E27FC236}">
                <a16:creationId xmlns:a16="http://schemas.microsoft.com/office/drawing/2014/main" xmlns="" id="{84F615A9-4D19-BA40-A39F-D1865D7141E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22798" y="1414522"/>
            <a:ext cx="3407305" cy="33178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xmlns="" id="{C709DEA2-21FE-8C45-AB06-D929DF7E14D0}"/>
              </a:ext>
            </a:extLst>
          </p:cNvPr>
          <p:cNvSpPr txBox="1"/>
          <p:nvPr/>
        </p:nvSpPr>
        <p:spPr>
          <a:xfrm>
            <a:off x="457202" y="1461053"/>
            <a:ext cx="4343399" cy="3208571"/>
          </a:xfrm>
          <a:prstGeom prst="rect">
            <a:avLst/>
          </a:prstGeom>
          <a:noFill/>
        </p:spPr>
        <p:txBody>
          <a:bodyPr wrap="square" lIns="68580" tIns="34290" rIns="68580" bIns="34290" rtlCol="0">
            <a:spAutoFit/>
          </a:bodyPr>
          <a:lstStyle/>
          <a:p>
            <a:r>
              <a:rPr lang="en-US" sz="1200" b="1" dirty="0"/>
              <a:t>P3B1: Multi-task Deep Neural Net (DNN) for data extraction from clinical reports</a:t>
            </a:r>
          </a:p>
          <a:p>
            <a:endParaRPr lang="en-US" sz="1200" b="1" dirty="0"/>
          </a:p>
          <a:p>
            <a:r>
              <a:rPr lang="en-US" sz="1200" b="1" dirty="0"/>
              <a:t>Overview</a:t>
            </a:r>
            <a:r>
              <a:rPr lang="en-US" sz="1200" dirty="0"/>
              <a:t>: Given a corpus of patient-level clinical reports, build a deep learning network that can simultaneously identify:(</a:t>
            </a:r>
            <a:r>
              <a:rPr lang="en-US" sz="1200" dirty="0" err="1"/>
              <a:t>i</a:t>
            </a:r>
            <a:r>
              <a:rPr lang="en-US" sz="1200" dirty="0"/>
              <a:t>) b tumor sites, (ii) t tumor laterality, and (iii) g clinical grade of tumors.</a:t>
            </a:r>
          </a:p>
          <a:p>
            <a:endParaRPr lang="en-US" sz="1200" dirty="0"/>
          </a:p>
          <a:p>
            <a:r>
              <a:rPr lang="en-US" sz="1200" b="1" dirty="0"/>
              <a:t>Relationship to core problem</a:t>
            </a:r>
            <a:r>
              <a:rPr lang="en-US" sz="1200" dirty="0"/>
              <a:t>: Instead of training individual deep learning networks for individual machine learning tasks, Build a multi-task DNN that can exploit task-relatedness to simultaneously learn multiple concepts.</a:t>
            </a:r>
          </a:p>
          <a:p>
            <a:endParaRPr lang="en-US" sz="1200" dirty="0"/>
          </a:p>
          <a:p>
            <a:r>
              <a:rPr lang="en-US" sz="1200" b="1" dirty="0"/>
              <a:t>Expected outcome</a:t>
            </a:r>
            <a:r>
              <a:rPr lang="en-US" sz="1200" dirty="0"/>
              <a:t>: Multi-task DNN that trains on same corpus and can automatically classify across three related tasks.</a:t>
            </a:r>
          </a:p>
          <a:p>
            <a:endParaRPr lang="en-US" sz="1200" dirty="0"/>
          </a:p>
        </p:txBody>
      </p:sp>
    </p:spTree>
    <p:extLst>
      <p:ext uri="{BB962C8B-B14F-4D97-AF65-F5344CB8AC3E}">
        <p14:creationId xmlns:p14="http://schemas.microsoft.com/office/powerpoint/2010/main" val="11839469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17D20D7-2CCA-2841-8AFF-1373B912FEAD}"/>
              </a:ext>
            </a:extLst>
          </p:cNvPr>
          <p:cNvSpPr>
            <a:spLocks noGrp="1"/>
          </p:cNvSpPr>
          <p:nvPr>
            <p:ph type="title"/>
          </p:nvPr>
        </p:nvSpPr>
        <p:spPr/>
        <p:txBody>
          <a:bodyPr/>
          <a:lstStyle/>
          <a:p>
            <a:r>
              <a:rPr lang="en-US" dirty="0"/>
              <a:t>Original code</a:t>
            </a:r>
          </a:p>
        </p:txBody>
      </p:sp>
      <p:sp>
        <p:nvSpPr>
          <p:cNvPr id="3" name="Content Placeholder 2">
            <a:extLst>
              <a:ext uri="{FF2B5EF4-FFF2-40B4-BE49-F238E27FC236}">
                <a16:creationId xmlns:a16="http://schemas.microsoft.com/office/drawing/2014/main" xmlns="" id="{40935520-F570-4946-8952-58910E5192C6}"/>
              </a:ext>
            </a:extLst>
          </p:cNvPr>
          <p:cNvSpPr>
            <a:spLocks noGrp="1"/>
          </p:cNvSpPr>
          <p:nvPr>
            <p:ph idx="1"/>
          </p:nvPr>
        </p:nvSpPr>
        <p:spPr/>
        <p:txBody>
          <a:bodyPr>
            <a:noAutofit/>
          </a:bodyPr>
          <a:lstStyle/>
          <a:p>
            <a:pPr marL="0" indent="0">
              <a:spcBef>
                <a:spcPts val="0"/>
              </a:spcBef>
              <a:buNone/>
            </a:pPr>
            <a:r>
              <a:rPr lang="en-US" sz="1400" dirty="0" err="1"/>
              <a:t>shared_nnet_spec</a:t>
            </a:r>
            <a:r>
              <a:rPr lang="en-US" sz="1400" dirty="0"/>
              <a:t>= [ 1200 ]</a:t>
            </a:r>
          </a:p>
          <a:p>
            <a:pPr marL="0" indent="0">
              <a:spcBef>
                <a:spcPts val="0"/>
              </a:spcBef>
              <a:buNone/>
            </a:pPr>
            <a:r>
              <a:rPr lang="en-US" sz="1400" dirty="0"/>
              <a:t>individual_nnet_spec0= [ 1200, 1200 ]</a:t>
            </a:r>
          </a:p>
          <a:p>
            <a:pPr marL="0" indent="0">
              <a:spcBef>
                <a:spcPts val="0"/>
              </a:spcBef>
              <a:buNone/>
            </a:pPr>
            <a:r>
              <a:rPr lang="en-US" sz="1400" dirty="0"/>
              <a:t>individual_nnet_spec1= [ 1200, 1200 ]</a:t>
            </a:r>
          </a:p>
          <a:p>
            <a:pPr marL="0" indent="0">
              <a:spcBef>
                <a:spcPts val="0"/>
              </a:spcBef>
              <a:buNone/>
            </a:pPr>
            <a:r>
              <a:rPr lang="en-US" sz="1400" dirty="0"/>
              <a:t>individual_nnet_spec2= [ 1200, 1200 ]</a:t>
            </a:r>
          </a:p>
          <a:p>
            <a:pPr marL="0" indent="0">
              <a:spcBef>
                <a:spcPts val="0"/>
              </a:spcBef>
              <a:buNone/>
            </a:pPr>
            <a:r>
              <a:rPr lang="en-US" sz="1400" dirty="0" err="1"/>
              <a:t>individual_nnet_spec</a:t>
            </a:r>
            <a:r>
              <a:rPr lang="en-US" sz="1400" dirty="0"/>
              <a:t> = [ individual_nnet_spec0, individual_nnet_spec1, individual_nnet_spec2 ]</a:t>
            </a:r>
          </a:p>
          <a:p>
            <a:pPr marL="0" indent="0">
              <a:spcBef>
                <a:spcPts val="0"/>
              </a:spcBef>
              <a:buNone/>
            </a:pPr>
            <a:r>
              <a:rPr lang="en-US" sz="1400" dirty="0"/>
              <a:t>a</a:t>
            </a:r>
          </a:p>
          <a:p>
            <a:pPr marL="0" indent="0">
              <a:spcBef>
                <a:spcPts val="0"/>
              </a:spcBef>
              <a:buNone/>
            </a:pPr>
            <a:r>
              <a:rPr lang="en-US" sz="1400" dirty="0" err="1"/>
              <a:t>learning_rate</a:t>
            </a:r>
            <a:r>
              <a:rPr lang="en-US" sz="1400" dirty="0"/>
              <a:t> = 0.01</a:t>
            </a:r>
          </a:p>
          <a:p>
            <a:pPr marL="0" indent="0">
              <a:spcBef>
                <a:spcPts val="0"/>
              </a:spcBef>
              <a:buNone/>
            </a:pPr>
            <a:r>
              <a:rPr lang="en-US" sz="1400" dirty="0" err="1"/>
              <a:t>batch_size</a:t>
            </a:r>
            <a:r>
              <a:rPr lang="en-US" sz="1400" dirty="0"/>
              <a:t> = 10</a:t>
            </a:r>
          </a:p>
          <a:p>
            <a:pPr marL="0" indent="0">
              <a:spcBef>
                <a:spcPts val="0"/>
              </a:spcBef>
              <a:buNone/>
            </a:pPr>
            <a:r>
              <a:rPr lang="en-US" sz="1400" dirty="0" err="1"/>
              <a:t>n_epochs</a:t>
            </a:r>
            <a:r>
              <a:rPr lang="en-US" sz="1400" dirty="0"/>
              <a:t> = 10</a:t>
            </a:r>
          </a:p>
          <a:p>
            <a:pPr marL="0" indent="0">
              <a:spcBef>
                <a:spcPts val="0"/>
              </a:spcBef>
              <a:buNone/>
            </a:pPr>
            <a:r>
              <a:rPr lang="en-US" sz="1400" dirty="0"/>
              <a:t>dropout = 0.0</a:t>
            </a:r>
          </a:p>
          <a:p>
            <a:pPr marL="0" indent="0">
              <a:spcBef>
                <a:spcPts val="0"/>
              </a:spcBef>
              <a:buNone/>
            </a:pPr>
            <a:endParaRPr lang="en-US" sz="1400" dirty="0"/>
          </a:p>
          <a:p>
            <a:pPr marL="0" indent="0">
              <a:spcBef>
                <a:spcPts val="0"/>
              </a:spcBef>
              <a:buNone/>
            </a:pPr>
            <a:r>
              <a:rPr lang="en-US" sz="1400" dirty="0"/>
              <a:t>## Read files</a:t>
            </a:r>
          </a:p>
          <a:p>
            <a:pPr marL="0" indent="0">
              <a:spcBef>
                <a:spcPts val="0"/>
              </a:spcBef>
              <a:buNone/>
            </a:pPr>
            <a:r>
              <a:rPr lang="en-US" sz="1400" dirty="0"/>
              <a:t>from </a:t>
            </a:r>
            <a:r>
              <a:rPr lang="en-US" sz="1400" dirty="0" err="1"/>
              <a:t>data_utils</a:t>
            </a:r>
            <a:r>
              <a:rPr lang="en-US" sz="1400" dirty="0"/>
              <a:t> import </a:t>
            </a:r>
            <a:r>
              <a:rPr lang="en-US" sz="1400" dirty="0" err="1"/>
              <a:t>get_file</a:t>
            </a:r>
            <a:endParaRPr lang="en-US" sz="1400" dirty="0"/>
          </a:p>
          <a:p>
            <a:pPr marL="0" indent="0">
              <a:spcBef>
                <a:spcPts val="0"/>
              </a:spcBef>
              <a:buNone/>
            </a:pPr>
            <a:r>
              <a:rPr lang="en-US" sz="1400" dirty="0"/>
              <a:t>origin = 'http://</a:t>
            </a:r>
            <a:r>
              <a:rPr lang="en-US" sz="1400" dirty="0" err="1"/>
              <a:t>ftp.mcs.anl.gov</a:t>
            </a:r>
            <a:r>
              <a:rPr lang="en-US" sz="1400" dirty="0"/>
              <a:t>/pub/candle/public/benchmarks/P3B1/P3B1_data.tgz’</a:t>
            </a:r>
          </a:p>
          <a:p>
            <a:pPr marL="0" indent="0">
              <a:spcBef>
                <a:spcPts val="0"/>
              </a:spcBef>
              <a:buNone/>
            </a:pPr>
            <a:r>
              <a:rPr lang="en-US" sz="1400" dirty="0" err="1"/>
              <a:t>data_loc</a:t>
            </a:r>
            <a:r>
              <a:rPr lang="en-US" sz="1400" dirty="0"/>
              <a:t> = </a:t>
            </a:r>
            <a:r>
              <a:rPr lang="en-US" sz="1400" dirty="0" err="1"/>
              <a:t>get_file</a:t>
            </a:r>
            <a:r>
              <a:rPr lang="en-US" sz="1400" dirty="0"/>
              <a:t>('P3B1_data.tgz', origin, </a:t>
            </a:r>
            <a:r>
              <a:rPr lang="en-US" sz="1400" dirty="0" err="1"/>
              <a:t>untar</a:t>
            </a:r>
            <a:r>
              <a:rPr lang="en-US" sz="1400" dirty="0"/>
              <a:t>=True, md5_hash=None, </a:t>
            </a:r>
            <a:r>
              <a:rPr lang="en-US" sz="1400" dirty="0" err="1"/>
              <a:t>cache_subdir</a:t>
            </a:r>
            <a:r>
              <a:rPr lang="en-US" sz="1400" dirty="0"/>
              <a:t>='P3B1')</a:t>
            </a:r>
          </a:p>
        </p:txBody>
      </p:sp>
      <p:sp>
        <p:nvSpPr>
          <p:cNvPr id="4" name="Text Placeholder 3">
            <a:extLst>
              <a:ext uri="{FF2B5EF4-FFF2-40B4-BE49-F238E27FC236}">
                <a16:creationId xmlns:a16="http://schemas.microsoft.com/office/drawing/2014/main" xmlns="" id="{8ACAE271-EADD-4642-ADC1-C5308A80936A}"/>
              </a:ext>
            </a:extLst>
          </p:cNvPr>
          <p:cNvSpPr>
            <a:spLocks noGrp="1"/>
          </p:cNvSpPr>
          <p:nvPr>
            <p:ph type="body" sz="quarter" idx="12"/>
          </p:nvPr>
        </p:nvSpPr>
        <p:spPr/>
        <p:txBody>
          <a:bodyPr/>
          <a:lstStyle/>
          <a:p>
            <a:r>
              <a:rPr lang="en-US" dirty="0"/>
              <a:t>Hard coded </a:t>
            </a:r>
            <a:r>
              <a:rPr lang="en-US" dirty="0" err="1"/>
              <a:t>hyperparameters</a:t>
            </a:r>
            <a:endParaRPr lang="en-US" dirty="0"/>
          </a:p>
        </p:txBody>
      </p:sp>
    </p:spTree>
    <p:extLst>
      <p:ext uri="{BB962C8B-B14F-4D97-AF65-F5344CB8AC3E}">
        <p14:creationId xmlns:p14="http://schemas.microsoft.com/office/powerpoint/2010/main" val="20547703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Overview of CANDLE project</a:t>
            </a:r>
          </a:p>
          <a:p>
            <a:endParaRPr lang="en-US" dirty="0" smtClean="0"/>
          </a:p>
          <a:p>
            <a:r>
              <a:rPr lang="en-US" dirty="0" smtClean="0"/>
              <a:t>Deep learning benchmarks</a:t>
            </a:r>
          </a:p>
          <a:p>
            <a:pPr lvl="1"/>
            <a:r>
              <a:rPr lang="en-US" dirty="0" smtClean="0"/>
              <a:t>Introduction to neural networks and </a:t>
            </a:r>
            <a:r>
              <a:rPr lang="en-US" dirty="0" err="1" smtClean="0"/>
              <a:t>Keras</a:t>
            </a:r>
            <a:endParaRPr lang="en-US" dirty="0" smtClean="0"/>
          </a:p>
          <a:p>
            <a:pPr lvl="1"/>
            <a:r>
              <a:rPr lang="en-US" dirty="0" smtClean="0"/>
              <a:t>Tutorial: CANDLE Benchmark structure</a:t>
            </a:r>
          </a:p>
          <a:p>
            <a:pPr lvl="1"/>
            <a:endParaRPr lang="en-US" dirty="0"/>
          </a:p>
          <a:p>
            <a:r>
              <a:rPr lang="en-US" dirty="0" smtClean="0"/>
              <a:t>Overview of hyperparameter optimization</a:t>
            </a:r>
          </a:p>
          <a:p>
            <a:pPr lvl="1"/>
            <a:r>
              <a:rPr lang="en-US" dirty="0" smtClean="0"/>
              <a:t>Introduction to hyperparameter optimization</a:t>
            </a:r>
          </a:p>
          <a:p>
            <a:pPr lvl="1"/>
            <a:r>
              <a:rPr lang="en-US" dirty="0" smtClean="0"/>
              <a:t>Workflow-based solution: EMEWS</a:t>
            </a:r>
            <a:endParaRPr lang="en-US" dirty="0"/>
          </a:p>
          <a:p>
            <a:pPr lvl="1"/>
            <a:r>
              <a:rPr lang="en-US" dirty="0" smtClean="0"/>
              <a:t>Machine learning applications in cancer research: CANDLE/Supervisor</a:t>
            </a:r>
          </a:p>
          <a:p>
            <a:pPr lvl="1"/>
            <a:r>
              <a:rPr lang="en-US" dirty="0" smtClean="0"/>
              <a:t>Tutorial: Hyperparameter </a:t>
            </a:r>
            <a:r>
              <a:rPr lang="en-US" dirty="0" err="1" smtClean="0"/>
              <a:t>pptimization</a:t>
            </a:r>
            <a:r>
              <a:rPr lang="en-US" dirty="0" smtClean="0"/>
              <a:t> of a CANDLE Benchmark</a:t>
            </a:r>
          </a:p>
          <a:p>
            <a:endParaRPr lang="en-US" dirty="0" smtClean="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2</a:t>
            </a:fld>
            <a:endParaRPr lang="en-US" dirty="0"/>
          </a:p>
        </p:txBody>
      </p:sp>
    </p:spTree>
    <p:extLst>
      <p:ext uri="{BB962C8B-B14F-4D97-AF65-F5344CB8AC3E}">
        <p14:creationId xmlns:p14="http://schemas.microsoft.com/office/powerpoint/2010/main" val="5180164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063820D-3ABF-F546-AB96-A101FB73311F}"/>
              </a:ext>
            </a:extLst>
          </p:cNvPr>
          <p:cNvSpPr>
            <a:spLocks noGrp="1"/>
          </p:cNvSpPr>
          <p:nvPr>
            <p:ph type="title"/>
          </p:nvPr>
        </p:nvSpPr>
        <p:spPr/>
        <p:txBody>
          <a:bodyPr/>
          <a:lstStyle/>
          <a:p>
            <a:r>
              <a:rPr lang="en-US" dirty="0"/>
              <a:t>Default model file </a:t>
            </a:r>
          </a:p>
        </p:txBody>
      </p:sp>
      <p:sp>
        <p:nvSpPr>
          <p:cNvPr id="3" name="Content Placeholder 2">
            <a:extLst>
              <a:ext uri="{FF2B5EF4-FFF2-40B4-BE49-F238E27FC236}">
                <a16:creationId xmlns:a16="http://schemas.microsoft.com/office/drawing/2014/main" xmlns="" id="{0FF43AF5-D437-784E-85AC-70984DFC8A59}"/>
              </a:ext>
            </a:extLst>
          </p:cNvPr>
          <p:cNvSpPr>
            <a:spLocks noGrp="1"/>
          </p:cNvSpPr>
          <p:nvPr>
            <p:ph idx="1"/>
          </p:nvPr>
        </p:nvSpPr>
        <p:spPr/>
        <p:txBody>
          <a:bodyPr>
            <a:noAutofit/>
          </a:bodyPr>
          <a:lstStyle/>
          <a:p>
            <a:pPr marL="0" indent="0">
              <a:spcBef>
                <a:spcPts val="0"/>
              </a:spcBef>
              <a:buNone/>
            </a:pPr>
            <a:r>
              <a:rPr lang="en-US" sz="1200" dirty="0" err="1"/>
              <a:t>data_url</a:t>
            </a:r>
            <a:r>
              <a:rPr lang="en-US" sz="1200" dirty="0"/>
              <a:t> = 'ftp://</a:t>
            </a:r>
            <a:r>
              <a:rPr lang="en-US" sz="1200" dirty="0" err="1"/>
              <a:t>ftp.mcs.anl.gov</a:t>
            </a:r>
            <a:r>
              <a:rPr lang="en-US" sz="1200" dirty="0"/>
              <a:t>/pub/candle/public/benchmarks/P3B1/’</a:t>
            </a:r>
          </a:p>
          <a:p>
            <a:pPr marL="0" indent="0">
              <a:spcBef>
                <a:spcPts val="0"/>
              </a:spcBef>
              <a:buNone/>
            </a:pPr>
            <a:r>
              <a:rPr lang="en-US" sz="1200" dirty="0" err="1"/>
              <a:t>train_data</a:t>
            </a:r>
            <a:r>
              <a:rPr lang="en-US" sz="1200" dirty="0"/>
              <a:t> = 'P3B1_data.tar.gz’</a:t>
            </a:r>
          </a:p>
          <a:p>
            <a:pPr marL="0" indent="0">
              <a:spcBef>
                <a:spcPts val="0"/>
              </a:spcBef>
              <a:buNone/>
            </a:pPr>
            <a:r>
              <a:rPr lang="en-US" sz="1200" dirty="0" err="1"/>
              <a:t>model_name</a:t>
            </a:r>
            <a:r>
              <a:rPr lang="en-US" sz="1200" dirty="0"/>
              <a:t> = 'p3b1’</a:t>
            </a:r>
          </a:p>
          <a:p>
            <a:pPr marL="0" indent="0">
              <a:spcBef>
                <a:spcPts val="0"/>
              </a:spcBef>
              <a:buNone/>
            </a:pPr>
            <a:r>
              <a:rPr lang="en-US" sz="1200" dirty="0" err="1"/>
              <a:t>learning_rate</a:t>
            </a:r>
            <a:r>
              <a:rPr lang="en-US" sz="1200" dirty="0"/>
              <a:t> = 0.01</a:t>
            </a:r>
          </a:p>
          <a:p>
            <a:pPr marL="0" indent="0">
              <a:spcBef>
                <a:spcPts val="0"/>
              </a:spcBef>
              <a:buNone/>
            </a:pPr>
            <a:r>
              <a:rPr lang="en-US" sz="1200" dirty="0" err="1"/>
              <a:t>batch_size</a:t>
            </a:r>
            <a:r>
              <a:rPr lang="en-US" sz="1200" dirty="0"/>
              <a:t> = 10</a:t>
            </a:r>
          </a:p>
          <a:p>
            <a:pPr marL="0" indent="0">
              <a:spcBef>
                <a:spcPts val="0"/>
              </a:spcBef>
              <a:buNone/>
            </a:pPr>
            <a:r>
              <a:rPr lang="en-US" sz="1200" dirty="0"/>
              <a:t>epochs = 10</a:t>
            </a:r>
          </a:p>
          <a:p>
            <a:pPr marL="0" indent="0">
              <a:spcBef>
                <a:spcPts val="0"/>
              </a:spcBef>
              <a:buNone/>
            </a:pPr>
            <a:r>
              <a:rPr lang="en-US" sz="1200" dirty="0"/>
              <a:t>drop = 0.0</a:t>
            </a:r>
          </a:p>
          <a:p>
            <a:pPr marL="0" indent="0">
              <a:spcBef>
                <a:spcPts val="0"/>
              </a:spcBef>
              <a:buNone/>
            </a:pPr>
            <a:r>
              <a:rPr lang="en-US" sz="1200" dirty="0"/>
              <a:t>activation = '</a:t>
            </a:r>
            <a:r>
              <a:rPr lang="en-US" sz="1200" dirty="0" err="1"/>
              <a:t>relu</a:t>
            </a:r>
            <a:r>
              <a:rPr lang="en-US" sz="1200" dirty="0"/>
              <a:t>’</a:t>
            </a:r>
          </a:p>
          <a:p>
            <a:pPr marL="0" indent="0">
              <a:spcBef>
                <a:spcPts val="0"/>
              </a:spcBef>
              <a:buNone/>
            </a:pPr>
            <a:r>
              <a:rPr lang="en-US" sz="1200" dirty="0" err="1"/>
              <a:t>out_activation</a:t>
            </a:r>
            <a:r>
              <a:rPr lang="en-US" sz="1200" dirty="0"/>
              <a:t> = '</a:t>
            </a:r>
            <a:r>
              <a:rPr lang="en-US" sz="1200" dirty="0" err="1"/>
              <a:t>softmax</a:t>
            </a:r>
            <a:r>
              <a:rPr lang="en-US" sz="1200" dirty="0"/>
              <a:t>’</a:t>
            </a:r>
          </a:p>
          <a:p>
            <a:pPr marL="0" indent="0">
              <a:spcBef>
                <a:spcPts val="0"/>
              </a:spcBef>
              <a:buNone/>
            </a:pPr>
            <a:r>
              <a:rPr lang="en-US" sz="1200" dirty="0"/>
              <a:t>loss = '</a:t>
            </a:r>
            <a:r>
              <a:rPr lang="en-US" sz="1200" dirty="0" err="1"/>
              <a:t>categorical_crossentropy</a:t>
            </a:r>
            <a:r>
              <a:rPr lang="en-US" sz="1200" dirty="0"/>
              <a:t>’</a:t>
            </a:r>
          </a:p>
          <a:p>
            <a:pPr marL="0" indent="0">
              <a:spcBef>
                <a:spcPts val="0"/>
              </a:spcBef>
              <a:buNone/>
            </a:pPr>
            <a:r>
              <a:rPr lang="en-US" sz="1200" dirty="0"/>
              <a:t>optimizer = '</a:t>
            </a:r>
            <a:r>
              <a:rPr lang="en-US" sz="1200" dirty="0" err="1"/>
              <a:t>sgd</a:t>
            </a:r>
            <a:r>
              <a:rPr lang="en-US" sz="1200" dirty="0"/>
              <a:t>’</a:t>
            </a:r>
          </a:p>
          <a:p>
            <a:pPr marL="0" indent="0">
              <a:spcBef>
                <a:spcPts val="0"/>
              </a:spcBef>
              <a:buNone/>
            </a:pPr>
            <a:r>
              <a:rPr lang="en-US" sz="1200" dirty="0"/>
              <a:t>metrics = 'accuracy’</a:t>
            </a:r>
          </a:p>
          <a:p>
            <a:pPr marL="0" indent="0">
              <a:spcBef>
                <a:spcPts val="0"/>
              </a:spcBef>
              <a:buNone/>
            </a:pPr>
            <a:r>
              <a:rPr lang="en-US" sz="1200" dirty="0" err="1"/>
              <a:t>n_fold</a:t>
            </a:r>
            <a:r>
              <a:rPr lang="en-US" sz="1200" dirty="0"/>
              <a:t> = 1</a:t>
            </a:r>
          </a:p>
          <a:p>
            <a:pPr marL="0" indent="0">
              <a:spcBef>
                <a:spcPts val="0"/>
              </a:spcBef>
              <a:buNone/>
            </a:pPr>
            <a:r>
              <a:rPr lang="en-US" sz="1200" dirty="0" err="1"/>
              <a:t>shared_nnet_spec</a:t>
            </a:r>
            <a:r>
              <a:rPr lang="en-US" sz="1200" dirty="0"/>
              <a:t> = '1200’</a:t>
            </a:r>
          </a:p>
          <a:p>
            <a:pPr marL="0" indent="0">
              <a:spcBef>
                <a:spcPts val="0"/>
              </a:spcBef>
              <a:buNone/>
            </a:pPr>
            <a:r>
              <a:rPr lang="en-US" sz="1200" dirty="0" err="1"/>
              <a:t>ind_nnet_spec</a:t>
            </a:r>
            <a:r>
              <a:rPr lang="en-US" sz="1200" dirty="0"/>
              <a:t> = '1200, 1200:1200, 1200:1200, 1200’</a:t>
            </a:r>
          </a:p>
          <a:p>
            <a:pPr marL="0" indent="0">
              <a:spcBef>
                <a:spcPts val="0"/>
              </a:spcBef>
              <a:buNone/>
            </a:pPr>
            <a:r>
              <a:rPr lang="en-US" sz="1200" dirty="0" err="1"/>
              <a:t>feature_names</a:t>
            </a:r>
            <a:r>
              <a:rPr lang="en-US" sz="1200" dirty="0"/>
              <a:t> = 'Primary </a:t>
            </a:r>
            <a:r>
              <a:rPr lang="en-US" sz="1200" dirty="0" err="1"/>
              <a:t>site:Tumor</a:t>
            </a:r>
            <a:r>
              <a:rPr lang="en-US" sz="1200" dirty="0"/>
              <a:t> </a:t>
            </a:r>
            <a:r>
              <a:rPr lang="en-US" sz="1200" dirty="0" err="1"/>
              <a:t>laterality:Histological</a:t>
            </a:r>
            <a:r>
              <a:rPr lang="en-US" sz="1200" dirty="0"/>
              <a:t> grade’</a:t>
            </a:r>
          </a:p>
          <a:p>
            <a:pPr marL="0" indent="0">
              <a:spcBef>
                <a:spcPts val="0"/>
              </a:spcBef>
              <a:buNone/>
            </a:pPr>
            <a:r>
              <a:rPr lang="en-US" sz="1200" dirty="0"/>
              <a:t>timeout =1800</a:t>
            </a:r>
          </a:p>
          <a:p>
            <a:pPr marL="0" indent="0">
              <a:spcBef>
                <a:spcPts val="0"/>
              </a:spcBef>
              <a:buNone/>
            </a:pPr>
            <a:r>
              <a:rPr lang="en-US" sz="1200" dirty="0"/>
              <a:t>scaling = 'none’</a:t>
            </a:r>
          </a:p>
          <a:p>
            <a:pPr marL="0" indent="0">
              <a:spcBef>
                <a:spcPts val="0"/>
              </a:spcBef>
              <a:buNone/>
            </a:pPr>
            <a:r>
              <a:rPr lang="en-US" sz="1200" dirty="0" err="1"/>
              <a:t>output_dir</a:t>
            </a:r>
            <a:r>
              <a:rPr lang="en-US" sz="1200" dirty="0"/>
              <a:t> = '.’</a:t>
            </a:r>
          </a:p>
          <a:p>
            <a:pPr marL="0" indent="0">
              <a:spcBef>
                <a:spcPts val="0"/>
              </a:spcBef>
              <a:buNone/>
            </a:pPr>
            <a:r>
              <a:rPr lang="en-US" sz="1200" dirty="0"/>
              <a:t>initialization='</a:t>
            </a:r>
            <a:r>
              <a:rPr lang="en-US" sz="1200" dirty="0" err="1"/>
              <a:t>glorot_uniform</a:t>
            </a:r>
            <a:r>
              <a:rPr lang="en-US" sz="1200" dirty="0"/>
              <a:t>’</a:t>
            </a:r>
          </a:p>
        </p:txBody>
      </p:sp>
      <p:sp>
        <p:nvSpPr>
          <p:cNvPr id="4" name="Text Placeholder 3">
            <a:extLst>
              <a:ext uri="{FF2B5EF4-FFF2-40B4-BE49-F238E27FC236}">
                <a16:creationId xmlns:a16="http://schemas.microsoft.com/office/drawing/2014/main" xmlns="" id="{7EFD5C5F-26E5-594F-ADE4-6DA60C1F37A5}"/>
              </a:ext>
            </a:extLst>
          </p:cNvPr>
          <p:cNvSpPr>
            <a:spLocks noGrp="1"/>
          </p:cNvSpPr>
          <p:nvPr>
            <p:ph type="body" sz="quarter" idx="12"/>
          </p:nvPr>
        </p:nvSpPr>
        <p:spPr/>
        <p:txBody>
          <a:bodyPr/>
          <a:lstStyle/>
          <a:p>
            <a:r>
              <a:rPr lang="en-US" dirty="0"/>
              <a:t>P3B1</a:t>
            </a:r>
          </a:p>
          <a:p>
            <a:endParaRPr lang="en-US" dirty="0"/>
          </a:p>
        </p:txBody>
      </p:sp>
      <p:sp>
        <p:nvSpPr>
          <p:cNvPr id="5" name="Slide Number Placeholder 4">
            <a:extLst>
              <a:ext uri="{FF2B5EF4-FFF2-40B4-BE49-F238E27FC236}">
                <a16:creationId xmlns:a16="http://schemas.microsoft.com/office/drawing/2014/main" xmlns="" id="{A179F588-2FF1-7540-85ED-9830E52328F9}"/>
              </a:ext>
            </a:extLst>
          </p:cNvPr>
          <p:cNvSpPr>
            <a:spLocks noGrp="1"/>
          </p:cNvSpPr>
          <p:nvPr>
            <p:ph type="sldNum" sz="quarter" idx="13"/>
          </p:nvPr>
        </p:nvSpPr>
        <p:spPr/>
        <p:txBody>
          <a:bodyPr/>
          <a:lstStyle/>
          <a:p>
            <a:fld id="{AEFAAC5A-9C4F-4278-920D-DF2BAB595749}" type="slidenum">
              <a:rPr lang="en-US" smtClean="0"/>
              <a:pPr/>
              <a:t>20</a:t>
            </a:fld>
            <a:endParaRPr lang="en-US" dirty="0"/>
          </a:p>
        </p:txBody>
      </p:sp>
    </p:spTree>
    <p:extLst>
      <p:ext uri="{BB962C8B-B14F-4D97-AF65-F5344CB8AC3E}">
        <p14:creationId xmlns:p14="http://schemas.microsoft.com/office/powerpoint/2010/main" val="20846753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A78FCF-A5BD-9648-AC64-6E3066212FE9}"/>
              </a:ext>
            </a:extLst>
          </p:cNvPr>
          <p:cNvSpPr>
            <a:spLocks noGrp="1"/>
          </p:cNvSpPr>
          <p:nvPr>
            <p:ph type="title"/>
          </p:nvPr>
        </p:nvSpPr>
        <p:spPr/>
        <p:txBody>
          <a:bodyPr/>
          <a:lstStyle/>
          <a:p>
            <a:r>
              <a:rPr lang="en-US" dirty="0"/>
              <a:t>Network specification</a:t>
            </a:r>
          </a:p>
        </p:txBody>
      </p:sp>
      <p:sp>
        <p:nvSpPr>
          <p:cNvPr id="3" name="Content Placeholder 2">
            <a:extLst>
              <a:ext uri="{FF2B5EF4-FFF2-40B4-BE49-F238E27FC236}">
                <a16:creationId xmlns:a16="http://schemas.microsoft.com/office/drawing/2014/main" xmlns="" id="{29E24BD9-BF63-F844-BE08-3946CD72FC74}"/>
              </a:ext>
            </a:extLst>
          </p:cNvPr>
          <p:cNvSpPr>
            <a:spLocks noGrp="1"/>
          </p:cNvSpPr>
          <p:nvPr>
            <p:ph idx="1"/>
          </p:nvPr>
        </p:nvSpPr>
        <p:spPr/>
        <p:txBody>
          <a:bodyPr>
            <a:normAutofit lnSpcReduction="10000"/>
          </a:bodyPr>
          <a:lstStyle/>
          <a:p>
            <a:pPr marL="0" indent="0">
              <a:spcBef>
                <a:spcPts val="0"/>
              </a:spcBef>
              <a:buNone/>
            </a:pPr>
            <a:r>
              <a:rPr lang="en-US" sz="1400" dirty="0"/>
              <a:t> # input layer    </a:t>
            </a:r>
          </a:p>
          <a:p>
            <a:pPr marL="0" indent="0">
              <a:spcBef>
                <a:spcPts val="0"/>
              </a:spcBef>
              <a:buNone/>
            </a:pPr>
            <a:r>
              <a:rPr lang="en-US" sz="1400" dirty="0"/>
              <a:t>layer = Input( shape = ( </a:t>
            </a:r>
            <a:r>
              <a:rPr lang="en-US" sz="1400" dirty="0" err="1"/>
              <a:t>input_dim</a:t>
            </a:r>
            <a:r>
              <a:rPr lang="en-US" sz="1400" dirty="0"/>
              <a:t>, ), name= 'input' )    </a:t>
            </a:r>
          </a:p>
          <a:p>
            <a:pPr marL="0" indent="0">
              <a:spcBef>
                <a:spcPts val="0"/>
              </a:spcBef>
              <a:buNone/>
            </a:pPr>
            <a:r>
              <a:rPr lang="en-US" sz="1400" dirty="0" err="1"/>
              <a:t>shared_layers.append</a:t>
            </a:r>
            <a:r>
              <a:rPr lang="en-US" sz="1400" dirty="0"/>
              <a:t>( layer )  </a:t>
            </a:r>
          </a:p>
          <a:p>
            <a:pPr marL="0" indent="0">
              <a:spcBef>
                <a:spcPts val="0"/>
              </a:spcBef>
              <a:buNone/>
            </a:pPr>
            <a:r>
              <a:rPr lang="en-US" sz="1400" dirty="0"/>
              <a:t>  </a:t>
            </a:r>
          </a:p>
          <a:p>
            <a:pPr marL="0" indent="0">
              <a:spcBef>
                <a:spcPts val="0"/>
              </a:spcBef>
              <a:buNone/>
            </a:pPr>
            <a:r>
              <a:rPr lang="en-US" sz="1400" dirty="0"/>
              <a:t># shared layers    </a:t>
            </a:r>
          </a:p>
          <a:p>
            <a:pPr marL="0" indent="0">
              <a:spcBef>
                <a:spcPts val="0"/>
              </a:spcBef>
              <a:buNone/>
            </a:pPr>
            <a:r>
              <a:rPr lang="en-US" sz="1400" dirty="0"/>
              <a:t>for k in range( </a:t>
            </a:r>
            <a:r>
              <a:rPr lang="en-US" sz="1400" dirty="0" err="1"/>
              <a:t>len</a:t>
            </a:r>
            <a:r>
              <a:rPr lang="en-US" sz="1400" dirty="0"/>
              <a:t>( </a:t>
            </a:r>
            <a:r>
              <a:rPr lang="en-US" sz="1400" dirty="0" err="1"/>
              <a:t>shared_nnet_spec</a:t>
            </a:r>
            <a:r>
              <a:rPr lang="en-US" sz="1400" dirty="0"/>
              <a:t> ) ):        </a:t>
            </a:r>
          </a:p>
          <a:p>
            <a:pPr marL="0" indent="0">
              <a:spcBef>
                <a:spcPts val="0"/>
              </a:spcBef>
              <a:buNone/>
            </a:pPr>
            <a:r>
              <a:rPr lang="en-US" sz="1400" dirty="0"/>
              <a:t>      layer = dense( </a:t>
            </a:r>
            <a:r>
              <a:rPr lang="en-US" sz="1400" dirty="0" err="1"/>
              <a:t>shared_nnet_spec</a:t>
            </a:r>
            <a:r>
              <a:rPr lang="en-US" sz="1400" dirty="0"/>
              <a:t>[ k ], activation=</a:t>
            </a:r>
            <a:r>
              <a:rPr lang="en-US" sz="1400" dirty="0" err="1"/>
              <a:t>gParameters</a:t>
            </a:r>
            <a:r>
              <a:rPr lang="en-US" sz="1400" dirty="0"/>
              <a:t>['activation'],                       			 </a:t>
            </a:r>
          </a:p>
          <a:p>
            <a:pPr marL="0" indent="0">
              <a:spcBef>
                <a:spcPts val="0"/>
              </a:spcBef>
              <a:buNone/>
            </a:pPr>
            <a:r>
              <a:rPr lang="en-US" sz="1400" dirty="0"/>
              <a:t>      name= '</a:t>
            </a:r>
            <a:r>
              <a:rPr lang="en-US" sz="1400" dirty="0" err="1"/>
              <a:t>shared_layer</a:t>
            </a:r>
            <a:r>
              <a:rPr lang="en-US" sz="1400" dirty="0"/>
              <a:t>_' + </a:t>
            </a:r>
            <a:r>
              <a:rPr lang="en-US" sz="1400" dirty="0" err="1"/>
              <a:t>str</a:t>
            </a:r>
            <a:r>
              <a:rPr lang="en-US" sz="1400" dirty="0"/>
              <a:t>( k ) )( </a:t>
            </a:r>
            <a:r>
              <a:rPr lang="en-US" sz="1400" dirty="0" err="1"/>
              <a:t>shared_layers</a:t>
            </a:r>
            <a:r>
              <a:rPr lang="en-US" sz="1400" dirty="0"/>
              <a:t>[ -1 ] )        </a:t>
            </a:r>
          </a:p>
          <a:p>
            <a:pPr marL="0" indent="0">
              <a:spcBef>
                <a:spcPts val="0"/>
              </a:spcBef>
              <a:buNone/>
            </a:pPr>
            <a:r>
              <a:rPr lang="en-US" sz="1400" dirty="0"/>
              <a:t>      </a:t>
            </a:r>
            <a:r>
              <a:rPr lang="en-US" sz="1400" dirty="0" err="1"/>
              <a:t>shared_layers.append</a:t>
            </a:r>
            <a:r>
              <a:rPr lang="en-US" sz="1400" dirty="0"/>
              <a:t>( layer )</a:t>
            </a:r>
          </a:p>
          <a:p>
            <a:pPr marL="0" indent="0">
              <a:spcBef>
                <a:spcPts val="0"/>
              </a:spcBef>
              <a:buNone/>
            </a:pPr>
            <a:r>
              <a:rPr lang="en-US" sz="1400" dirty="0"/>
              <a:t>      if </a:t>
            </a:r>
            <a:r>
              <a:rPr lang="en-US" sz="1400" dirty="0" err="1"/>
              <a:t>gParameters</a:t>
            </a:r>
            <a:r>
              <a:rPr lang="en-US" sz="1400" dirty="0"/>
              <a:t>['drop'] &gt; 0:</a:t>
            </a:r>
          </a:p>
          <a:p>
            <a:pPr marL="0" indent="0">
              <a:spcBef>
                <a:spcPts val="0"/>
              </a:spcBef>
              <a:buNone/>
            </a:pPr>
            <a:r>
              <a:rPr lang="en-US" sz="1400" dirty="0"/>
              <a:t>            layer = Dropout( </a:t>
            </a:r>
            <a:r>
              <a:rPr lang="en-US" sz="1400" dirty="0" err="1"/>
              <a:t>gParameters</a:t>
            </a:r>
            <a:r>
              <a:rPr lang="en-US" sz="1400" dirty="0"/>
              <a:t>['drop'] )( </a:t>
            </a:r>
            <a:r>
              <a:rPr lang="en-US" sz="1400" dirty="0" err="1"/>
              <a:t>shared_layers</a:t>
            </a:r>
            <a:r>
              <a:rPr lang="en-US" sz="1400" dirty="0"/>
              <a:t>[ -1 ] )</a:t>
            </a:r>
          </a:p>
          <a:p>
            <a:pPr marL="0" indent="0">
              <a:spcBef>
                <a:spcPts val="0"/>
              </a:spcBef>
              <a:buNone/>
            </a:pPr>
            <a:r>
              <a:rPr lang="en-US" sz="1400" dirty="0"/>
              <a:t>            </a:t>
            </a:r>
            <a:r>
              <a:rPr lang="en-US" sz="1400" dirty="0" err="1"/>
              <a:t>shared_layers.append</a:t>
            </a:r>
            <a:r>
              <a:rPr lang="en-US" sz="1400" dirty="0"/>
              <a:t>( layer )    </a:t>
            </a:r>
          </a:p>
          <a:p>
            <a:pPr marL="0" indent="0">
              <a:spcBef>
                <a:spcPts val="0"/>
              </a:spcBef>
              <a:buNone/>
            </a:pPr>
            <a:endParaRPr lang="en-US" sz="1400" dirty="0"/>
          </a:p>
          <a:p>
            <a:pPr marL="0" indent="0">
              <a:spcBef>
                <a:spcPts val="0"/>
              </a:spcBef>
              <a:buNone/>
            </a:pPr>
            <a:r>
              <a:rPr lang="en-US" sz="1400" dirty="0"/>
              <a:t># individual layers    </a:t>
            </a:r>
          </a:p>
          <a:p>
            <a:pPr marL="0" indent="0">
              <a:spcBef>
                <a:spcPts val="0"/>
              </a:spcBef>
              <a:buNone/>
            </a:pPr>
            <a:endParaRPr lang="en-US" sz="1400" dirty="0"/>
          </a:p>
          <a:p>
            <a:pPr marL="0" indent="0">
              <a:spcBef>
                <a:spcPts val="0"/>
              </a:spcBef>
              <a:buNone/>
            </a:pPr>
            <a:r>
              <a:rPr lang="en-US" sz="1400" dirty="0" err="1"/>
              <a:t>indiv_layers_arr</a:t>
            </a:r>
            <a:r>
              <a:rPr lang="en-US" sz="1400" dirty="0"/>
              <a:t> = []    </a:t>
            </a:r>
          </a:p>
          <a:p>
            <a:pPr marL="0" indent="0">
              <a:spcBef>
                <a:spcPts val="0"/>
              </a:spcBef>
              <a:buNone/>
            </a:pPr>
            <a:r>
              <a:rPr lang="en-US" sz="1400" dirty="0"/>
              <a:t>models = []    </a:t>
            </a:r>
          </a:p>
        </p:txBody>
      </p:sp>
      <p:sp>
        <p:nvSpPr>
          <p:cNvPr id="4" name="Text Placeholder 3">
            <a:extLst>
              <a:ext uri="{FF2B5EF4-FFF2-40B4-BE49-F238E27FC236}">
                <a16:creationId xmlns:a16="http://schemas.microsoft.com/office/drawing/2014/main" xmlns="" id="{A631836A-2609-AC4B-98F8-9CB84FADB8D2}"/>
              </a:ext>
            </a:extLst>
          </p:cNvPr>
          <p:cNvSpPr>
            <a:spLocks noGrp="1"/>
          </p:cNvSpPr>
          <p:nvPr>
            <p:ph type="body" sz="quarter" idx="12"/>
          </p:nvPr>
        </p:nvSpPr>
        <p:spPr/>
        <p:txBody>
          <a:bodyPr/>
          <a:lstStyle/>
          <a:p>
            <a:r>
              <a:rPr lang="en-US" dirty="0"/>
              <a:t>Shared layers</a:t>
            </a:r>
          </a:p>
        </p:txBody>
      </p:sp>
      <p:sp>
        <p:nvSpPr>
          <p:cNvPr id="5" name="Slide Number Placeholder 4">
            <a:extLst>
              <a:ext uri="{FF2B5EF4-FFF2-40B4-BE49-F238E27FC236}">
                <a16:creationId xmlns:a16="http://schemas.microsoft.com/office/drawing/2014/main" xmlns="" id="{25CE64BF-1B2E-AB43-9433-9A2E9149F6A8}"/>
              </a:ext>
            </a:extLst>
          </p:cNvPr>
          <p:cNvSpPr>
            <a:spLocks noGrp="1"/>
          </p:cNvSpPr>
          <p:nvPr>
            <p:ph type="sldNum" sz="quarter" idx="13"/>
          </p:nvPr>
        </p:nvSpPr>
        <p:spPr/>
        <p:txBody>
          <a:bodyPr/>
          <a:lstStyle/>
          <a:p>
            <a:fld id="{AEFAAC5A-9C4F-4278-920D-DF2BAB595749}" type="slidenum">
              <a:rPr lang="en-US" smtClean="0"/>
              <a:pPr/>
              <a:t>21</a:t>
            </a:fld>
            <a:endParaRPr lang="en-US" dirty="0"/>
          </a:p>
        </p:txBody>
      </p:sp>
    </p:spTree>
    <p:extLst>
      <p:ext uri="{BB962C8B-B14F-4D97-AF65-F5344CB8AC3E}">
        <p14:creationId xmlns:p14="http://schemas.microsoft.com/office/powerpoint/2010/main" val="27437865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F7BF2F7-F567-5345-BFF1-698E27F48A62}"/>
              </a:ext>
            </a:extLst>
          </p:cNvPr>
          <p:cNvSpPr>
            <a:spLocks noGrp="1"/>
          </p:cNvSpPr>
          <p:nvPr>
            <p:ph type="title"/>
          </p:nvPr>
        </p:nvSpPr>
        <p:spPr/>
        <p:txBody>
          <a:bodyPr/>
          <a:lstStyle/>
          <a:p>
            <a:r>
              <a:rPr lang="en-US" dirty="0"/>
              <a:t>Network specification</a:t>
            </a:r>
          </a:p>
        </p:txBody>
      </p:sp>
      <p:sp>
        <p:nvSpPr>
          <p:cNvPr id="3" name="Content Placeholder 2">
            <a:extLst>
              <a:ext uri="{FF2B5EF4-FFF2-40B4-BE49-F238E27FC236}">
                <a16:creationId xmlns:a16="http://schemas.microsoft.com/office/drawing/2014/main" xmlns="" id="{20AAA34F-4AC4-6846-9CF4-419F9E3CCD85}"/>
              </a:ext>
            </a:extLst>
          </p:cNvPr>
          <p:cNvSpPr>
            <a:spLocks noGrp="1"/>
          </p:cNvSpPr>
          <p:nvPr>
            <p:ph idx="1"/>
          </p:nvPr>
        </p:nvSpPr>
        <p:spPr>
          <a:xfrm>
            <a:off x="457201" y="1408346"/>
            <a:ext cx="8686799" cy="3317082"/>
          </a:xfrm>
        </p:spPr>
        <p:txBody>
          <a:bodyPr>
            <a:noAutofit/>
          </a:bodyPr>
          <a:lstStyle/>
          <a:p>
            <a:pPr marL="0" indent="0">
              <a:spcBef>
                <a:spcPts val="0"/>
              </a:spcBef>
              <a:buNone/>
            </a:pPr>
            <a:r>
              <a:rPr lang="en-US" sz="1100" dirty="0">
                <a:latin typeface="Courier New" panose="02070309020205020404" pitchFamily="49" charset="0"/>
                <a:cs typeface="Courier New" panose="02070309020205020404" pitchFamily="49" charset="0"/>
              </a:rPr>
              <a:t>for l in range( </a:t>
            </a:r>
            <a:r>
              <a:rPr lang="en-US" sz="1100" dirty="0" err="1">
                <a:latin typeface="Courier New" panose="02070309020205020404" pitchFamily="49" charset="0"/>
                <a:cs typeface="Courier New" panose="02070309020205020404" pitchFamily="49" charset="0"/>
              </a:rPr>
              <a:t>len</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individual_nnet_spec</a:t>
            </a:r>
            <a:r>
              <a:rPr lang="en-US" sz="1100" dirty="0">
                <a:latin typeface="Courier New" panose="02070309020205020404" pitchFamily="49" charset="0"/>
                <a:cs typeface="Courier New" panose="02070309020205020404" pitchFamily="49" charset="0"/>
              </a:rPr>
              <a:t> )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 = [ </a:t>
            </a:r>
            <a:r>
              <a:rPr lang="en-US" sz="1100" dirty="0" err="1">
                <a:latin typeface="Courier New" panose="02070309020205020404" pitchFamily="49" charset="0"/>
                <a:cs typeface="Courier New" panose="02070309020205020404" pitchFamily="49" charset="0"/>
              </a:rPr>
              <a:t>shared_layers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for k in range( </a:t>
            </a:r>
            <a:r>
              <a:rPr lang="en-US" sz="1100" dirty="0" err="1">
                <a:latin typeface="Courier New" panose="02070309020205020404" pitchFamily="49" charset="0"/>
                <a:cs typeface="Courier New" panose="02070309020205020404" pitchFamily="49" charset="0"/>
              </a:rPr>
              <a:t>len</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individual_nnet_spec</a:t>
            </a:r>
            <a:r>
              <a:rPr lang="en-US" sz="1100" dirty="0">
                <a:latin typeface="Courier New" panose="02070309020205020404" pitchFamily="49" charset="0"/>
                <a:cs typeface="Courier New" panose="02070309020205020404" pitchFamily="49" charset="0"/>
              </a:rPr>
              <a:t>[l] ) + 1 ):</a:t>
            </a:r>
          </a:p>
          <a:p>
            <a:pPr marL="0" indent="0">
              <a:spcBef>
                <a:spcPts val="0"/>
              </a:spcBef>
              <a:buNone/>
            </a:pPr>
            <a:r>
              <a:rPr lang="en-US" sz="1100" dirty="0">
                <a:latin typeface="Courier New" panose="02070309020205020404" pitchFamily="49" charset="0"/>
                <a:cs typeface="Courier New" panose="02070309020205020404" pitchFamily="49" charset="0"/>
              </a:rPr>
              <a:t>            if k &lt; </a:t>
            </a:r>
            <a:r>
              <a:rPr lang="en-US" sz="1100" dirty="0" err="1">
                <a:latin typeface="Courier New" panose="02070309020205020404" pitchFamily="49" charset="0"/>
                <a:cs typeface="Courier New" panose="02070309020205020404" pitchFamily="49" charset="0"/>
              </a:rPr>
              <a:t>len</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individual_nnet_spec</a:t>
            </a:r>
            <a:r>
              <a:rPr lang="en-US" sz="1100" dirty="0">
                <a:latin typeface="Courier New" panose="02070309020205020404" pitchFamily="49" charset="0"/>
                <a:cs typeface="Courier New" panose="02070309020205020404" pitchFamily="49" charset="0"/>
              </a:rPr>
              <a:t>[l] ):</a:t>
            </a:r>
          </a:p>
          <a:p>
            <a:pPr marL="0" indent="0">
              <a:spcBef>
                <a:spcPts val="0"/>
              </a:spcBef>
              <a:buNone/>
            </a:pPr>
            <a:r>
              <a:rPr lang="en-US" sz="1100" dirty="0">
                <a:latin typeface="Courier New" panose="02070309020205020404" pitchFamily="49" charset="0"/>
                <a:cs typeface="Courier New" panose="02070309020205020404" pitchFamily="49" charset="0"/>
              </a:rPr>
              <a:t>                layer = Dense( </a:t>
            </a:r>
            <a:r>
              <a:rPr lang="en-US" sz="1100" dirty="0" err="1">
                <a:latin typeface="Courier New" panose="02070309020205020404" pitchFamily="49" charset="0"/>
                <a:cs typeface="Courier New" panose="02070309020205020404" pitchFamily="49" charset="0"/>
              </a:rPr>
              <a:t>individual_nnet_spec</a:t>
            </a:r>
            <a:r>
              <a:rPr lang="en-US" sz="1100" dirty="0">
                <a:latin typeface="Courier New" panose="02070309020205020404" pitchFamily="49" charset="0"/>
                <a:cs typeface="Courier New" panose="02070309020205020404" pitchFamily="49" charset="0"/>
              </a:rPr>
              <a:t>[l][k], </a:t>
            </a:r>
            <a:endParaRPr lang="en-US" sz="1100" dirty="0" smtClean="0">
              <a:latin typeface="Courier New" panose="02070309020205020404" pitchFamily="49" charset="0"/>
              <a:cs typeface="Courier New" panose="02070309020205020404" pitchFamily="49" charset="0"/>
            </a:endParaRP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smtClean="0">
                <a:latin typeface="Courier New" panose="02070309020205020404" pitchFamily="49" charset="0"/>
                <a:cs typeface="Courier New" panose="02070309020205020404" pitchFamily="49" charset="0"/>
              </a:rPr>
              <a:t>					 activation=</a:t>
            </a:r>
            <a:r>
              <a:rPr lang="en-US" sz="1100" dirty="0" err="1" smtClean="0">
                <a:latin typeface="Courier New" panose="02070309020205020404" pitchFamily="49" charset="0"/>
                <a:cs typeface="Courier New" panose="02070309020205020404" pitchFamily="49" charset="0"/>
              </a:rPr>
              <a:t>gParameters</a:t>
            </a:r>
            <a:r>
              <a:rPr lang="en-US" sz="1100" dirty="0">
                <a:latin typeface="Courier New" panose="02070309020205020404" pitchFamily="49" charset="0"/>
                <a:cs typeface="Courier New" panose="02070309020205020404" pitchFamily="49" charset="0"/>
              </a:rPr>
              <a:t>['activation’],</a:t>
            </a:r>
          </a:p>
          <a:p>
            <a:pPr marL="0" indent="0">
              <a:spcBef>
                <a:spcPts val="0"/>
              </a:spcBef>
              <a:buNone/>
            </a:pPr>
            <a:r>
              <a:rPr lang="en-US" sz="1100" dirty="0">
                <a:latin typeface="Courier New" panose="02070309020205020404" pitchFamily="49" charset="0"/>
                <a:cs typeface="Courier New" panose="02070309020205020404" pitchFamily="49" charset="0"/>
              </a:rPr>
              <a:t>                               name= 'indiv_layer</a:t>
            </a:r>
            <a:r>
              <a:rPr lang="en-US" sz="1100" dirty="0" smtClean="0">
                <a:latin typeface="Courier New" panose="02070309020205020404" pitchFamily="49" charset="0"/>
                <a:cs typeface="Courier New" panose="02070309020205020404" pitchFamily="49" charset="0"/>
              </a:rPr>
              <a:t>_%</a:t>
            </a:r>
            <a:r>
              <a:rPr lang="en-US" sz="1100" dirty="0" err="1" smtClean="0">
                <a:latin typeface="Courier New" panose="02070309020205020404" pitchFamily="49" charset="0"/>
                <a:cs typeface="Courier New" panose="02070309020205020404" pitchFamily="49" charset="0"/>
              </a:rPr>
              <a:t>i</a:t>
            </a:r>
            <a:r>
              <a:rPr lang="en-US" sz="1100" dirty="0" smtClean="0">
                <a:latin typeface="Courier New" panose="02070309020205020404" pitchFamily="49" charset="0"/>
                <a:cs typeface="Courier New" panose="02070309020205020404" pitchFamily="49" charset="0"/>
              </a:rPr>
              <a:t>_%</a:t>
            </a:r>
            <a:r>
              <a:rPr lang="en-US" sz="1100" dirty="0" err="1" smtClean="0">
                <a:latin typeface="Courier New" panose="02070309020205020404" pitchFamily="49" charset="0"/>
                <a:cs typeface="Courier New" panose="02070309020205020404" pitchFamily="49" charset="0"/>
              </a:rPr>
              <a:t>i</a:t>
            </a:r>
            <a:r>
              <a:rPr lang="en-US" sz="1100" dirty="0">
                <a:latin typeface="Courier New" panose="02070309020205020404" pitchFamily="49" charset="0"/>
                <a:cs typeface="Courier New" panose="02070309020205020404" pitchFamily="49" charset="0"/>
              </a:rPr>
              <a:t>'</a:t>
            </a:r>
            <a:r>
              <a:rPr lang="en-US" sz="1100" dirty="0" smtClean="0">
                <a:latin typeface="Courier New" panose="02070309020205020404" pitchFamily="49" charset="0"/>
                <a:cs typeface="Courier New" panose="02070309020205020404" pitchFamily="49" charset="0"/>
              </a:rPr>
              <a:t> % (</a:t>
            </a:r>
            <a:r>
              <a:rPr lang="en-US" sz="1100" dirty="0" err="1" smtClean="0">
                <a:latin typeface="Courier New" panose="02070309020205020404" pitchFamily="49" charset="0"/>
                <a:cs typeface="Courier New" panose="02070309020205020404" pitchFamily="49" charset="0"/>
              </a:rPr>
              <a:t>l,k</a:t>
            </a:r>
            <a:r>
              <a:rPr lang="en-US" sz="1100" dirty="0" smtClean="0">
                <a:latin typeface="Courier New" panose="02070309020205020404" pitchFamily="49" charset="0"/>
                <a:cs typeface="Courier New" panose="02070309020205020404" pitchFamily="49" charset="0"/>
              </a:rPr>
              <a:t>) ) \ </a:t>
            </a:r>
            <a:r>
              <a:rPr lang="en-US" sz="1100" dirty="0" smtClean="0">
                <a:solidFill>
                  <a:srgbClr val="FF0000"/>
                </a:solidFill>
                <a:latin typeface="Courier New" panose="02070309020205020404" pitchFamily="49" charset="0"/>
                <a:cs typeface="Courier New" panose="02070309020205020404" pitchFamily="49" charset="0"/>
              </a:rPr>
              <a:t># Function!</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smtClean="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indiv_layers.append</a:t>
            </a:r>
            <a:r>
              <a:rPr lang="en-US" sz="1100" dirty="0">
                <a:latin typeface="Courier New" panose="02070309020205020404" pitchFamily="49" charset="0"/>
                <a:cs typeface="Courier New" panose="02070309020205020404" pitchFamily="49" charset="0"/>
              </a:rPr>
              <a:t>( layer )</a:t>
            </a:r>
          </a:p>
          <a:p>
            <a:pPr marL="0" indent="0">
              <a:spcBef>
                <a:spcPts val="0"/>
              </a:spcBef>
              <a:buNone/>
            </a:pPr>
            <a:r>
              <a:rPr lang="en-US" sz="1100" dirty="0">
                <a:latin typeface="Courier New" panose="02070309020205020404" pitchFamily="49" charset="0"/>
                <a:cs typeface="Courier New" panose="02070309020205020404" pitchFamily="49" charset="0"/>
              </a:rPr>
              <a:t>                if </a:t>
            </a:r>
            <a:r>
              <a:rPr lang="en-US" sz="1100" dirty="0" err="1">
                <a:latin typeface="Courier New" panose="02070309020205020404" pitchFamily="49" charset="0"/>
                <a:cs typeface="Courier New" panose="02070309020205020404" pitchFamily="49" charset="0"/>
              </a:rPr>
              <a:t>gParameters</a:t>
            </a:r>
            <a:r>
              <a:rPr lang="en-US" sz="1100" dirty="0">
                <a:latin typeface="Courier New" panose="02070309020205020404" pitchFamily="49" charset="0"/>
                <a:cs typeface="Courier New" panose="02070309020205020404" pitchFamily="49" charset="0"/>
              </a:rPr>
              <a:t>['drop'] &gt; 0:</a:t>
            </a:r>
          </a:p>
          <a:p>
            <a:pPr marL="0" indent="0">
              <a:spcBef>
                <a:spcPts val="0"/>
              </a:spcBef>
              <a:buNone/>
            </a:pPr>
            <a:r>
              <a:rPr lang="en-US" sz="1100" dirty="0">
                <a:latin typeface="Courier New" panose="02070309020205020404" pitchFamily="49" charset="0"/>
                <a:cs typeface="Courier New" panose="02070309020205020404" pitchFamily="49" charset="0"/>
              </a:rPr>
              <a:t>                    layer = Dropout( </a:t>
            </a:r>
            <a:r>
              <a:rPr lang="en-US" sz="1100" dirty="0" err="1">
                <a:latin typeface="Courier New" panose="02070309020205020404" pitchFamily="49" charset="0"/>
                <a:cs typeface="Courier New" panose="02070309020205020404" pitchFamily="49" charset="0"/>
              </a:rPr>
              <a:t>gParameters</a:t>
            </a:r>
            <a:r>
              <a:rPr lang="en-US" sz="1100" dirty="0">
                <a:latin typeface="Courier New" panose="02070309020205020404" pitchFamily="49" charset="0"/>
                <a:cs typeface="Courier New" panose="02070309020205020404" pitchFamily="49" charset="0"/>
              </a:rPr>
              <a:t>['drop'] )(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indiv_layers.append</a:t>
            </a:r>
            <a:r>
              <a:rPr lang="en-US" sz="1100" dirty="0">
                <a:latin typeface="Courier New" panose="02070309020205020404" pitchFamily="49" charset="0"/>
                <a:cs typeface="Courier New" panose="02070309020205020404" pitchFamily="49" charset="0"/>
              </a:rPr>
              <a:t>( layer )</a:t>
            </a:r>
          </a:p>
          <a:p>
            <a:pPr marL="0" indent="0">
              <a:spcBef>
                <a:spcPts val="0"/>
              </a:spcBef>
              <a:buNone/>
            </a:pPr>
            <a:r>
              <a:rPr lang="en-US" sz="1100" dirty="0">
                <a:latin typeface="Courier New" panose="02070309020205020404" pitchFamily="49" charset="0"/>
                <a:cs typeface="Courier New" panose="02070309020205020404" pitchFamily="49" charset="0"/>
              </a:rPr>
              <a:t>            else:</a:t>
            </a:r>
          </a:p>
          <a:p>
            <a:pPr marL="0" indent="0">
              <a:spcBef>
                <a:spcPts val="0"/>
              </a:spcBef>
              <a:buNone/>
            </a:pPr>
            <a:r>
              <a:rPr lang="en-US" sz="1100" dirty="0">
                <a:latin typeface="Courier New" panose="02070309020205020404" pitchFamily="49" charset="0"/>
                <a:cs typeface="Courier New" panose="02070309020205020404" pitchFamily="49" charset="0"/>
              </a:rPr>
              <a:t>                layer = Dense( </a:t>
            </a:r>
            <a:r>
              <a:rPr lang="en-US" sz="1100" dirty="0" err="1">
                <a:latin typeface="Courier New" panose="02070309020205020404" pitchFamily="49" charset="0"/>
                <a:cs typeface="Courier New" panose="02070309020205020404" pitchFamily="49" charset="0"/>
              </a:rPr>
              <a:t>n_out_nodes</a:t>
            </a:r>
            <a:r>
              <a:rPr lang="en-US" sz="1100" dirty="0">
                <a:latin typeface="Courier New" panose="02070309020205020404" pitchFamily="49" charset="0"/>
                <a:cs typeface="Courier New" panose="02070309020205020404" pitchFamily="49" charset="0"/>
              </a:rPr>
              <a:t>[l], </a:t>
            </a:r>
            <a:r>
              <a:rPr lang="en-US" sz="1100" dirty="0" smtClean="0">
                <a:latin typeface="Courier New" panose="02070309020205020404" pitchFamily="49" charset="0"/>
                <a:cs typeface="Courier New" panose="02070309020205020404" pitchFamily="49" charset="0"/>
              </a:rPr>
              <a:t/>
            </a:r>
            <a:br>
              <a:rPr lang="en-US" sz="1100" dirty="0" smtClean="0">
                <a:latin typeface="Courier New" panose="02070309020205020404" pitchFamily="49" charset="0"/>
                <a:cs typeface="Courier New" panose="02070309020205020404" pitchFamily="49" charset="0"/>
              </a:rPr>
            </a:br>
            <a:r>
              <a:rPr lang="en-US" sz="1100" dirty="0" smtClean="0">
                <a:latin typeface="Courier New" panose="02070309020205020404" pitchFamily="49" charset="0"/>
                <a:cs typeface="Courier New" panose="02070309020205020404" pitchFamily="49" charset="0"/>
              </a:rPr>
              <a:t>					</a:t>
            </a:r>
            <a:r>
              <a:rPr lang="en-US" sz="1100" dirty="0">
                <a:latin typeface="Courier New" panose="02070309020205020404" pitchFamily="49" charset="0"/>
                <a:cs typeface="Courier New" panose="02070309020205020404" pitchFamily="49" charset="0"/>
              </a:rPr>
              <a:t> </a:t>
            </a:r>
            <a:r>
              <a:rPr lang="en-US" sz="1100" dirty="0" smtClean="0">
                <a:latin typeface="Courier New" panose="02070309020205020404" pitchFamily="49" charset="0"/>
                <a:cs typeface="Courier New" panose="02070309020205020404" pitchFamily="49" charset="0"/>
              </a:rPr>
              <a:t>   activation=</a:t>
            </a:r>
            <a:r>
              <a:rPr lang="en-US" sz="1100" dirty="0" err="1" smtClean="0">
                <a:latin typeface="Courier New" panose="02070309020205020404" pitchFamily="49" charset="0"/>
                <a:cs typeface="Courier New" panose="02070309020205020404" pitchFamily="49" charset="0"/>
              </a:rPr>
              <a:t>gParameters</a:t>
            </a:r>
            <a:r>
              <a:rPr lang="en-US" sz="1100" dirty="0">
                <a:latin typeface="Courier New" panose="02070309020205020404" pitchFamily="49" charset="0"/>
                <a:cs typeface="Courier New" panose="02070309020205020404" pitchFamily="49" charset="0"/>
              </a:rPr>
              <a:t>['</a:t>
            </a:r>
            <a:r>
              <a:rPr lang="en-US" sz="1100" dirty="0" err="1">
                <a:latin typeface="Courier New" panose="02070309020205020404" pitchFamily="49" charset="0"/>
                <a:cs typeface="Courier New" panose="02070309020205020404" pitchFamily="49" charset="0"/>
              </a:rPr>
              <a:t>out_activation</a:t>
            </a:r>
            <a:r>
              <a:rPr lang="en-US" sz="1100" dirty="0">
                <a:latin typeface="Courier New" panose="02070309020205020404" pitchFamily="49" charset="0"/>
                <a:cs typeface="Courier New" panose="02070309020205020404" pitchFamily="49" charset="0"/>
              </a:rPr>
              <a:t>’],</a:t>
            </a:r>
          </a:p>
          <a:p>
            <a:pPr marL="0" indent="0">
              <a:spcBef>
                <a:spcPts val="0"/>
              </a:spcBef>
              <a:buNone/>
            </a:pPr>
            <a:r>
              <a:rPr lang="en-US" sz="1100" dirty="0">
                <a:latin typeface="Courier New" panose="02070309020205020404" pitchFamily="49" charset="0"/>
                <a:cs typeface="Courier New" panose="02070309020205020404" pitchFamily="49" charset="0"/>
              </a:rPr>
              <a:t>                               name= 'out</a:t>
            </a:r>
            <a:r>
              <a:rPr lang="en-US" sz="1100" dirty="0" smtClean="0">
                <a:latin typeface="Courier New" panose="02070309020205020404" pitchFamily="49" charset="0"/>
                <a:cs typeface="Courier New" panose="02070309020205020404" pitchFamily="49" charset="0"/>
              </a:rPr>
              <a:t>_%</a:t>
            </a:r>
            <a:r>
              <a:rPr lang="en-US" sz="1100" dirty="0" err="1" smtClean="0">
                <a:latin typeface="Courier New" panose="02070309020205020404" pitchFamily="49" charset="0"/>
                <a:cs typeface="Courier New" panose="02070309020205020404" pitchFamily="49" charset="0"/>
              </a:rPr>
              <a:t>i</a:t>
            </a:r>
            <a:r>
              <a:rPr lang="en-US" sz="1100" dirty="0" smtClean="0">
                <a:latin typeface="Courier New" panose="02070309020205020404" pitchFamily="49" charset="0"/>
                <a:cs typeface="Courier New" panose="02070309020205020404" pitchFamily="49" charset="0"/>
              </a:rPr>
              <a:t>‘ % l ) </a:t>
            </a:r>
            <a:r>
              <a:rPr lang="en-US" sz="1100" dirty="0">
                <a:latin typeface="Courier New" panose="02070309020205020404" pitchFamily="49" charset="0"/>
                <a:cs typeface="Courier New" panose="02070309020205020404" pitchFamily="49" charset="0"/>
              </a:rPr>
              <a:t>\ </a:t>
            </a:r>
            <a:r>
              <a:rPr lang="en-US" sz="1100" dirty="0">
                <a:solidFill>
                  <a:srgbClr val="FF0000"/>
                </a:solidFill>
                <a:latin typeface="Courier New" panose="02070309020205020404" pitchFamily="49" charset="0"/>
                <a:cs typeface="Courier New" panose="02070309020205020404" pitchFamily="49" charset="0"/>
              </a:rPr>
              <a:t># Function!</a:t>
            </a:r>
            <a:r>
              <a:rPr lang="en-US" sz="1100" dirty="0" smtClean="0">
                <a:latin typeface="Courier New" panose="02070309020205020404" pitchFamily="49" charset="0"/>
                <a:cs typeface="Courier New" panose="02070309020205020404" pitchFamily="49" charset="0"/>
              </a:rPr>
              <a:t/>
            </a:r>
            <a:br>
              <a:rPr lang="en-US" sz="1100" dirty="0" smtClean="0">
                <a:latin typeface="Courier New" panose="02070309020205020404" pitchFamily="49" charset="0"/>
                <a:cs typeface="Courier New" panose="02070309020205020404" pitchFamily="49" charset="0"/>
              </a:rPr>
            </a:br>
            <a:r>
              <a:rPr lang="en-US" sz="1100" dirty="0" smtClean="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indiv_layers.append</a:t>
            </a:r>
            <a:r>
              <a:rPr lang="en-US" sz="1100" dirty="0">
                <a:latin typeface="Courier New" panose="02070309020205020404" pitchFamily="49" charset="0"/>
                <a:cs typeface="Courier New" panose="02070309020205020404" pitchFamily="49" charset="0"/>
              </a:rPr>
              <a:t>( layer </a:t>
            </a:r>
            <a:r>
              <a:rPr lang="en-US" sz="1100" dirty="0" smtClean="0">
                <a:latin typeface="Courier New" panose="02070309020205020404" pitchFamily="49" charset="0"/>
                <a:cs typeface="Courier New" panose="02070309020205020404" pitchFamily="49" charset="0"/>
              </a:rPr>
              <a:t>)</a:t>
            </a:r>
            <a:endParaRPr lang="en-US" sz="1100" dirty="0">
              <a:latin typeface="Courier New" panose="02070309020205020404" pitchFamily="49" charset="0"/>
              <a:cs typeface="Courier New" panose="02070309020205020404" pitchFamily="49" charset="0"/>
            </a:endParaRP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indiv_layers_arr.append</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 )</a:t>
            </a:r>
          </a:p>
          <a:p>
            <a:pPr marL="0" indent="0">
              <a:spcBef>
                <a:spcPts val="0"/>
              </a:spcBef>
              <a:buNone/>
            </a:pPr>
            <a:r>
              <a:rPr lang="en-US" sz="1100" dirty="0">
                <a:latin typeface="Courier New" panose="02070309020205020404" pitchFamily="49" charset="0"/>
                <a:cs typeface="Courier New" panose="02070309020205020404" pitchFamily="49" charset="0"/>
              </a:rPr>
              <a:t>        model = Model( inputs=[</a:t>
            </a:r>
            <a:r>
              <a:rPr lang="en-US" sz="1100" dirty="0" err="1">
                <a:latin typeface="Courier New" panose="02070309020205020404" pitchFamily="49" charset="0"/>
                <a:cs typeface="Courier New" panose="02070309020205020404" pitchFamily="49" charset="0"/>
              </a:rPr>
              <a:t>shared_layers</a:t>
            </a:r>
            <a:r>
              <a:rPr lang="en-US" sz="1100" dirty="0">
                <a:latin typeface="Courier New" panose="02070309020205020404" pitchFamily="49" charset="0"/>
                <a:cs typeface="Courier New" panose="02070309020205020404" pitchFamily="49" charset="0"/>
              </a:rPr>
              <a:t>[0]], outputs=[</a:t>
            </a:r>
            <a:r>
              <a:rPr lang="en-US" sz="1100" dirty="0" err="1">
                <a:latin typeface="Courier New" panose="02070309020205020404" pitchFamily="49" charset="0"/>
                <a:cs typeface="Courier New" panose="02070309020205020404" pitchFamily="49" charset="0"/>
              </a:rPr>
              <a:t>indiv_layers</a:t>
            </a:r>
            <a:r>
              <a:rPr lang="en-US" sz="1100" dirty="0">
                <a:latin typeface="Courier New" panose="02070309020205020404" pitchFamily="49" charset="0"/>
                <a:cs typeface="Courier New" panose="02070309020205020404" pitchFamily="49" charset="0"/>
              </a:rPr>
              <a:t>[-1]] )</a:t>
            </a:r>
          </a:p>
          <a:p>
            <a:pPr marL="0" indent="0">
              <a:spcBef>
                <a:spcPts val="0"/>
              </a:spcBef>
              <a:buNone/>
            </a:pP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models.append</a:t>
            </a:r>
            <a:r>
              <a:rPr lang="en-US" sz="1100" dirty="0">
                <a:latin typeface="Courier New" panose="02070309020205020404" pitchFamily="49" charset="0"/>
                <a:cs typeface="Courier New" panose="02070309020205020404" pitchFamily="49" charset="0"/>
              </a:rPr>
              <a:t>( model )</a:t>
            </a:r>
          </a:p>
        </p:txBody>
      </p:sp>
      <p:sp>
        <p:nvSpPr>
          <p:cNvPr id="4" name="Text Placeholder 3">
            <a:extLst>
              <a:ext uri="{FF2B5EF4-FFF2-40B4-BE49-F238E27FC236}">
                <a16:creationId xmlns:a16="http://schemas.microsoft.com/office/drawing/2014/main" xmlns="" id="{839D65AD-8E03-014F-B78F-E273ED081B2F}"/>
              </a:ext>
            </a:extLst>
          </p:cNvPr>
          <p:cNvSpPr>
            <a:spLocks noGrp="1"/>
          </p:cNvSpPr>
          <p:nvPr>
            <p:ph type="body" sz="quarter" idx="12"/>
          </p:nvPr>
        </p:nvSpPr>
        <p:spPr/>
        <p:txBody>
          <a:bodyPr/>
          <a:lstStyle/>
          <a:p>
            <a:r>
              <a:rPr lang="en-US" dirty="0"/>
              <a:t>Individual </a:t>
            </a:r>
            <a:r>
              <a:rPr lang="en-US" dirty="0" smtClean="0"/>
              <a:t>layers specified with </a:t>
            </a:r>
            <a:r>
              <a:rPr lang="en-US" dirty="0" err="1" smtClean="0"/>
              <a:t>Keras</a:t>
            </a:r>
            <a:r>
              <a:rPr lang="en-US" dirty="0" smtClean="0"/>
              <a:t> objects</a:t>
            </a:r>
            <a:endParaRPr lang="en-US" dirty="0"/>
          </a:p>
        </p:txBody>
      </p:sp>
      <p:sp>
        <p:nvSpPr>
          <p:cNvPr id="5" name="Slide Number Placeholder 4">
            <a:extLst>
              <a:ext uri="{FF2B5EF4-FFF2-40B4-BE49-F238E27FC236}">
                <a16:creationId xmlns:a16="http://schemas.microsoft.com/office/drawing/2014/main" xmlns="" id="{894EB096-F697-6649-B122-89E5012EE345}"/>
              </a:ext>
            </a:extLst>
          </p:cNvPr>
          <p:cNvSpPr>
            <a:spLocks noGrp="1"/>
          </p:cNvSpPr>
          <p:nvPr>
            <p:ph type="sldNum" sz="quarter" idx="13"/>
          </p:nvPr>
        </p:nvSpPr>
        <p:spPr/>
        <p:txBody>
          <a:bodyPr/>
          <a:lstStyle/>
          <a:p>
            <a:fld id="{AEFAAC5A-9C4F-4278-920D-DF2BAB595749}" type="slidenum">
              <a:rPr lang="en-US" smtClean="0"/>
              <a:pPr/>
              <a:t>22</a:t>
            </a:fld>
            <a:endParaRPr lang="en-US" dirty="0"/>
          </a:p>
        </p:txBody>
      </p:sp>
    </p:spTree>
    <p:extLst>
      <p:ext uri="{BB962C8B-B14F-4D97-AF65-F5344CB8AC3E}">
        <p14:creationId xmlns:p14="http://schemas.microsoft.com/office/powerpoint/2010/main" val="30140425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7AF063-61BE-544B-8925-B7CAFAEA10C3}"/>
              </a:ext>
            </a:extLst>
          </p:cNvPr>
          <p:cNvSpPr>
            <a:spLocks noGrp="1"/>
          </p:cNvSpPr>
          <p:nvPr>
            <p:ph type="title"/>
          </p:nvPr>
        </p:nvSpPr>
        <p:spPr/>
        <p:txBody>
          <a:bodyPr/>
          <a:lstStyle/>
          <a:p>
            <a:r>
              <a:rPr lang="en-US" dirty="0"/>
              <a:t>Parsing command line input</a:t>
            </a:r>
          </a:p>
        </p:txBody>
      </p:sp>
      <p:sp>
        <p:nvSpPr>
          <p:cNvPr id="3" name="Content Placeholder 2">
            <a:extLst>
              <a:ext uri="{FF2B5EF4-FFF2-40B4-BE49-F238E27FC236}">
                <a16:creationId xmlns:a16="http://schemas.microsoft.com/office/drawing/2014/main" xmlns="" id="{A37198F1-57F6-5841-AF75-3636D3439796}"/>
              </a:ext>
            </a:extLst>
          </p:cNvPr>
          <p:cNvSpPr>
            <a:spLocks noGrp="1"/>
          </p:cNvSpPr>
          <p:nvPr>
            <p:ph idx="1"/>
          </p:nvPr>
        </p:nvSpPr>
        <p:spPr>
          <a:xfrm>
            <a:off x="425230" y="1688123"/>
            <a:ext cx="8372901" cy="3331448"/>
          </a:xfrm>
        </p:spPr>
        <p:txBody>
          <a:bodyPr>
            <a:normAutofit fontScale="77500" lnSpcReduction="20000"/>
          </a:bodyPr>
          <a:lstStyle/>
          <a:p>
            <a:pPr marL="0" indent="0">
              <a:buNone/>
            </a:pPr>
            <a:r>
              <a:rPr lang="en-US" dirty="0">
                <a:latin typeface="Courier New" panose="02070309020205020404" pitchFamily="49" charset="0"/>
                <a:cs typeface="Courier New" panose="02070309020205020404" pitchFamily="49" charset="0"/>
              </a:rPr>
              <a:t># Parse common parameters    </a:t>
            </a:r>
          </a:p>
          <a:p>
            <a:pPr marL="0" indent="0">
              <a:buNone/>
            </a:pPr>
            <a:r>
              <a:rPr lang="en-US" dirty="0" err="1">
                <a:latin typeface="Courier New" panose="02070309020205020404" pitchFamily="49" charset="0"/>
                <a:cs typeface="Courier New" panose="02070309020205020404" pitchFamily="49" charset="0"/>
              </a:rPr>
              <a:t>bmk.parse_from_common</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Parse parameters that are applicable just to benchmark    </a:t>
            </a:r>
            <a:r>
              <a:rPr lang="en-US" dirty="0" err="1">
                <a:latin typeface="Courier New" panose="02070309020205020404" pitchFamily="49" charset="0"/>
                <a:cs typeface="Courier New" panose="02070309020205020404" pitchFamily="49" charset="0"/>
              </a:rPr>
              <a:t>bmk.parse_from_benchmark</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Get command-line parameters    </a:t>
            </a:r>
          </a:p>
          <a:p>
            <a:pPr marL="0" indent="0">
              <a:buNone/>
            </a:pP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bmk.parser.parse_args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Get parameters from configuration file    </a:t>
            </a:r>
          </a:p>
          <a:p>
            <a:pPr marL="0" indent="0">
              <a:buNone/>
            </a:pPr>
            <a:r>
              <a:rPr lang="en-US" dirty="0" err="1">
                <a:latin typeface="Courier New" panose="02070309020205020404" pitchFamily="49" charset="0"/>
                <a:cs typeface="Courier New" panose="02070309020205020404" pitchFamily="49" charset="0"/>
              </a:rPr>
              <a:t>fileParameters</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bmk.read_config_file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args.config_file</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#print ('</a:t>
            </a:r>
            <a:r>
              <a:rPr lang="en-US" dirty="0" err="1">
                <a:latin typeface="Courier New" panose="02070309020205020404" pitchFamily="49" charset="0"/>
                <a:cs typeface="Courier New" panose="02070309020205020404" pitchFamily="49" charset="0"/>
              </a:rPr>
              <a:t>Params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fileParameters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Consolidate parameter set. Command-line parameters overwrite file configuration    </a:t>
            </a:r>
            <a:r>
              <a:rPr lang="en-US" dirty="0" err="1">
                <a:latin typeface="Courier New" panose="02070309020205020404" pitchFamily="49" charset="0"/>
                <a:cs typeface="Courier New" panose="02070309020205020404" pitchFamily="49" charset="0"/>
              </a:rPr>
              <a:t>gParameters</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args_overwrite_config</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fileParameters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print ('</a:t>
            </a:r>
            <a:r>
              <a:rPr lang="en-US" dirty="0" err="1">
                <a:latin typeface="Courier New" panose="02070309020205020404" pitchFamily="49" charset="0"/>
                <a:cs typeface="Courier New" panose="02070309020205020404" pitchFamily="49" charset="0"/>
              </a:rPr>
              <a:t>Params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gParameters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return </a:t>
            </a:r>
            <a:r>
              <a:rPr lang="en-US" dirty="0" err="1">
                <a:latin typeface="Courier New" panose="02070309020205020404" pitchFamily="49" charset="0"/>
                <a:cs typeface="Courier New" panose="02070309020205020404" pitchFamily="49" charset="0"/>
              </a:rPr>
              <a:t>gParameters</a:t>
            </a:r>
            <a:endParaRPr lang="en-US" dirty="0">
              <a:latin typeface="Courier New" panose="02070309020205020404" pitchFamily="49" charset="0"/>
              <a:cs typeface="Courier New" panose="02070309020205020404" pitchFamily="49" charset="0"/>
            </a:endParaRPr>
          </a:p>
        </p:txBody>
      </p:sp>
      <p:sp>
        <p:nvSpPr>
          <p:cNvPr id="4" name="Text Placeholder 3">
            <a:extLst>
              <a:ext uri="{FF2B5EF4-FFF2-40B4-BE49-F238E27FC236}">
                <a16:creationId xmlns:a16="http://schemas.microsoft.com/office/drawing/2014/main" xmlns="" id="{EC2EB541-AFCF-FA4D-A0C7-61A52DE03AF1}"/>
              </a:ext>
            </a:extLst>
          </p:cNvPr>
          <p:cNvSpPr>
            <a:spLocks noGrp="1"/>
          </p:cNvSpPr>
          <p:nvPr>
            <p:ph type="body" sz="quarter" idx="12"/>
          </p:nvPr>
        </p:nvSpPr>
        <p:spPr>
          <a:xfrm>
            <a:off x="457202" y="1009912"/>
            <a:ext cx="8372901" cy="631631"/>
          </a:xfrm>
        </p:spPr>
        <p:txBody>
          <a:bodyPr/>
          <a:lstStyle/>
          <a:p>
            <a:r>
              <a:rPr lang="en-US" dirty="0"/>
              <a:t>Overwrite the default model values with any command line options </a:t>
            </a:r>
          </a:p>
          <a:p>
            <a:r>
              <a:rPr lang="en-US" dirty="0"/>
              <a:t>	(including specifying a new default model file)</a:t>
            </a:r>
          </a:p>
        </p:txBody>
      </p:sp>
    </p:spTree>
    <p:extLst>
      <p:ext uri="{BB962C8B-B14F-4D97-AF65-F5344CB8AC3E}">
        <p14:creationId xmlns:p14="http://schemas.microsoft.com/office/powerpoint/2010/main" val="26610156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C5F6957-3FD6-EF4D-ADBA-6CF5D2BE5E84}"/>
              </a:ext>
            </a:extLst>
          </p:cNvPr>
          <p:cNvSpPr>
            <a:spLocks noGrp="1"/>
          </p:cNvSpPr>
          <p:nvPr>
            <p:ph type="title"/>
          </p:nvPr>
        </p:nvSpPr>
        <p:spPr/>
        <p:txBody>
          <a:bodyPr/>
          <a:lstStyle/>
          <a:p>
            <a:r>
              <a:rPr lang="en-US" dirty="0"/>
              <a:t>Modifying the model</a:t>
            </a:r>
          </a:p>
        </p:txBody>
      </p:sp>
      <p:sp>
        <p:nvSpPr>
          <p:cNvPr id="3" name="Content Placeholder 2">
            <a:extLst>
              <a:ext uri="{FF2B5EF4-FFF2-40B4-BE49-F238E27FC236}">
                <a16:creationId xmlns:a16="http://schemas.microsoft.com/office/drawing/2014/main" xmlns="" id="{A3062E81-531E-AF41-9642-82E792F47705}"/>
              </a:ext>
            </a:extLst>
          </p:cNvPr>
          <p:cNvSpPr>
            <a:spLocks noGrp="1"/>
          </p:cNvSpPr>
          <p:nvPr>
            <p:ph idx="1"/>
          </p:nvPr>
        </p:nvSpPr>
        <p:spPr/>
        <p:txBody>
          <a:bodyPr/>
          <a:lstStyle/>
          <a:p>
            <a:r>
              <a:rPr lang="en-US" dirty="0"/>
              <a:t>Provide a new default model specification</a:t>
            </a:r>
          </a:p>
          <a:p>
            <a:pPr marL="284162" lvl="1" indent="0">
              <a:buNone/>
            </a:pP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config_file</a:t>
            </a: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new_default_model.txt</a:t>
            </a:r>
            <a:endParaRPr lang="en-US" dirty="0">
              <a:latin typeface="Courier New" panose="02070309020205020404" pitchFamily="49" charset="0"/>
              <a:cs typeface="Courier New" panose="02070309020205020404" pitchFamily="49" charset="0"/>
            </a:endParaRPr>
          </a:p>
          <a:p>
            <a:r>
              <a:rPr lang="en-US" dirty="0"/>
              <a:t>Overwrite individual parameters in the default model</a:t>
            </a:r>
          </a:p>
          <a:p>
            <a:pPr marL="284162" lvl="1" indent="0">
              <a:buNone/>
            </a:pP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learning_rate</a:t>
            </a:r>
            <a:r>
              <a:rPr lang="en-US" dirty="0">
                <a:latin typeface="Courier New" panose="02070309020205020404" pitchFamily="49" charset="0"/>
                <a:cs typeface="Courier New" panose="02070309020205020404" pitchFamily="49" charset="0"/>
              </a:rPr>
              <a:t> 0.1 –drop </a:t>
            </a:r>
            <a:r>
              <a:rPr lang="en-US" dirty="0" smtClean="0">
                <a:latin typeface="Courier New" panose="02070309020205020404" pitchFamily="49" charset="0"/>
                <a:cs typeface="Courier New" panose="02070309020205020404" pitchFamily="49" charset="0"/>
              </a:rPr>
              <a:t>0.1</a:t>
            </a:r>
            <a:endParaRPr lang="en-US" dirty="0">
              <a:latin typeface="Courier New" panose="02070309020205020404" pitchFamily="49" charset="0"/>
              <a:cs typeface="Courier New" panose="02070309020205020404" pitchFamily="49" charset="0"/>
            </a:endParaRPr>
          </a:p>
          <a:p>
            <a:endParaRPr lang="en-US" dirty="0"/>
          </a:p>
          <a:p>
            <a:r>
              <a:rPr lang="en-US" dirty="0"/>
              <a:t>Provides an easy way to perform individual experiments to probe the hyperparameter space</a:t>
            </a:r>
          </a:p>
          <a:p>
            <a:r>
              <a:rPr lang="en-US" dirty="0"/>
              <a:t>Provides the pathway for automated sweeps of hyperparameters</a:t>
            </a:r>
          </a:p>
          <a:p>
            <a:pPr lvl="1"/>
            <a:r>
              <a:rPr lang="en-US" dirty="0">
                <a:sym typeface="Wingdings" pitchFamily="2" charset="2"/>
              </a:rPr>
              <a:t> </a:t>
            </a:r>
            <a:r>
              <a:rPr lang="en-US" dirty="0"/>
              <a:t>Supervisor workflows</a:t>
            </a:r>
          </a:p>
          <a:p>
            <a:pPr lvl="1"/>
            <a:endParaRPr lang="en-US" dirty="0"/>
          </a:p>
        </p:txBody>
      </p:sp>
      <p:sp>
        <p:nvSpPr>
          <p:cNvPr id="4" name="Text Placeholder 3">
            <a:extLst>
              <a:ext uri="{FF2B5EF4-FFF2-40B4-BE49-F238E27FC236}">
                <a16:creationId xmlns:a16="http://schemas.microsoft.com/office/drawing/2014/main" xmlns="" id="{9A421BA3-F1A1-734E-8F69-269504625FB7}"/>
              </a:ext>
            </a:extLst>
          </p:cNvPr>
          <p:cNvSpPr>
            <a:spLocks noGrp="1"/>
          </p:cNvSpPr>
          <p:nvPr>
            <p:ph type="body" sz="quarter" idx="12"/>
          </p:nvPr>
        </p:nvSpPr>
        <p:spPr/>
        <p:txBody>
          <a:bodyPr/>
          <a:lstStyle/>
          <a:p>
            <a:r>
              <a:rPr lang="en-US" dirty="0"/>
              <a:t>Various ways to overwrite the default model file values</a:t>
            </a:r>
          </a:p>
        </p:txBody>
      </p:sp>
    </p:spTree>
    <p:extLst>
      <p:ext uri="{BB962C8B-B14F-4D97-AF65-F5344CB8AC3E}">
        <p14:creationId xmlns:p14="http://schemas.microsoft.com/office/powerpoint/2010/main" val="4357316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TUTORIAL: BENCHMARKS</a:t>
            </a:r>
            <a:endParaRPr lang="en-US" dirty="0"/>
          </a:p>
        </p:txBody>
      </p:sp>
    </p:spTree>
    <p:extLst>
      <p:ext uri="{BB962C8B-B14F-4D97-AF65-F5344CB8AC3E}">
        <p14:creationId xmlns:p14="http://schemas.microsoft.com/office/powerpoint/2010/main" val="9831472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HANDS-ON TUTORIAL: </a:t>
            </a:r>
            <a:r>
              <a:rPr lang="en-US" dirty="0"/>
              <a:t>BENCHMARKS</a:t>
            </a:r>
            <a:endParaRPr lang="en-US" dirty="0"/>
          </a:p>
        </p:txBody>
      </p:sp>
      <p:sp>
        <p:nvSpPr>
          <p:cNvPr id="3" name="Content Placeholder 2"/>
          <p:cNvSpPr>
            <a:spLocks noGrp="1"/>
          </p:cNvSpPr>
          <p:nvPr>
            <p:ph idx="1"/>
          </p:nvPr>
        </p:nvSpPr>
        <p:spPr/>
        <p:txBody>
          <a:bodyPr/>
          <a:lstStyle/>
          <a:p>
            <a:r>
              <a:rPr lang="en-US" dirty="0" smtClean="0"/>
              <a:t>May </a:t>
            </a:r>
            <a:r>
              <a:rPr lang="en-US" dirty="0"/>
              <a:t>be found here: https://</a:t>
            </a:r>
            <a:r>
              <a:rPr lang="en-US" dirty="0" smtClean="0"/>
              <a:t>github.com/ECP-CANDLE/Tutorials</a:t>
            </a:r>
          </a:p>
          <a:p>
            <a:endParaRPr lang="en-US" dirty="0"/>
          </a:p>
          <a:p>
            <a:r>
              <a:rPr lang="en-US" dirty="0" smtClean="0"/>
              <a:t>See the top-level README to get started with the installation</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26</a:t>
            </a:fld>
            <a:endParaRPr lang="en-US" dirty="0"/>
          </a:p>
        </p:txBody>
      </p:sp>
    </p:spTree>
    <p:extLst>
      <p:ext uri="{BB962C8B-B14F-4D97-AF65-F5344CB8AC3E}">
        <p14:creationId xmlns:p14="http://schemas.microsoft.com/office/powerpoint/2010/main" val="15737493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CANDLE: WORKFLOWS</a:t>
            </a:r>
            <a:endParaRPr lang="en-US" dirty="0"/>
          </a:p>
        </p:txBody>
      </p:sp>
    </p:spTree>
    <p:extLst>
      <p:ext uri="{BB962C8B-B14F-4D97-AF65-F5344CB8AC3E}">
        <p14:creationId xmlns:p14="http://schemas.microsoft.com/office/powerpoint/2010/main" val="42473789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404" y="132826"/>
            <a:ext cx="8372901" cy="621711"/>
          </a:xfrm>
        </p:spPr>
        <p:txBody>
          <a:bodyPr/>
          <a:lstStyle/>
          <a:p>
            <a:r>
              <a:rPr lang="en-US" dirty="0"/>
              <a:t>CANDLE System </a:t>
            </a:r>
            <a:r>
              <a:rPr lang="en-US" dirty="0" smtClean="0"/>
              <a:t>Overview</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28</a:t>
            </a:fld>
            <a:endParaRPr lang="en-US" dirty="0"/>
          </a:p>
        </p:txBody>
      </p:sp>
      <p:grpSp>
        <p:nvGrpSpPr>
          <p:cNvPr id="16" name="Group 15"/>
          <p:cNvGrpSpPr/>
          <p:nvPr/>
        </p:nvGrpSpPr>
        <p:grpSpPr>
          <a:xfrm>
            <a:off x="1037678" y="904136"/>
            <a:ext cx="6761079" cy="3951146"/>
            <a:chOff x="1092164" y="1088545"/>
            <a:chExt cx="6761079" cy="3951146"/>
          </a:xfrm>
        </p:grpSpPr>
        <p:sp>
          <p:nvSpPr>
            <p:cNvPr id="6" name="Rounded Rectangle 5"/>
            <p:cNvSpPr/>
            <p:nvPr/>
          </p:nvSpPr>
          <p:spPr>
            <a:xfrm>
              <a:off x="1405784" y="2578397"/>
              <a:ext cx="2805545" cy="1632473"/>
            </a:xfrm>
            <a:prstGeom prst="roundRect">
              <a:avLst>
                <a:gd name="adj" fmla="val 4976"/>
              </a:avLst>
            </a:prstGeom>
            <a:solidFill>
              <a:schemeClr val="accent1">
                <a:lumMod val="20000"/>
                <a:lumOff val="80000"/>
              </a:schemeClr>
            </a:solidFill>
            <a:ln>
              <a:solidFill>
                <a:schemeClr val="accent1"/>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b="1" dirty="0">
                <a:solidFill>
                  <a:prstClr val="black">
                    <a:lumMod val="85000"/>
                    <a:lumOff val="15000"/>
                  </a:prstClr>
                </a:solidFill>
              </a:endParaRPr>
            </a:p>
          </p:txBody>
        </p:sp>
        <p:sp>
          <p:nvSpPr>
            <p:cNvPr id="7" name="Rounded Rectangle 6"/>
            <p:cNvSpPr/>
            <p:nvPr/>
          </p:nvSpPr>
          <p:spPr>
            <a:xfrm>
              <a:off x="1405784" y="1088545"/>
              <a:ext cx="2799490" cy="592457"/>
            </a:xfrm>
            <a:prstGeom prst="roundRect">
              <a:avLst/>
            </a:prstGeom>
            <a:solidFill>
              <a:schemeClr val="tx2">
                <a:lumMod val="20000"/>
                <a:lumOff val="80000"/>
              </a:schemeClr>
            </a:solidFill>
            <a:ln>
              <a:solidFill>
                <a:srgbClr val="1F497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25" dirty="0">
                <a:solidFill>
                  <a:prstClr val="black">
                    <a:lumMod val="85000"/>
                    <a:lumOff val="15000"/>
                  </a:prstClr>
                </a:solidFill>
              </a:endParaRPr>
            </a:p>
          </p:txBody>
        </p:sp>
        <p:sp>
          <p:nvSpPr>
            <p:cNvPr id="8" name="Rounded Rectangle 7"/>
            <p:cNvSpPr/>
            <p:nvPr/>
          </p:nvSpPr>
          <p:spPr>
            <a:xfrm>
              <a:off x="1513032" y="2728215"/>
              <a:ext cx="2594229" cy="391002"/>
            </a:xfrm>
            <a:prstGeom prst="roundRect">
              <a:avLst/>
            </a:prstGeom>
            <a:solidFill>
              <a:schemeClr val="accent1">
                <a:lumMod val="40000"/>
                <a:lumOff val="60000"/>
              </a:schemeClr>
            </a:solidFill>
            <a:ln w="9525" cmpd="sng">
              <a:solidFill>
                <a:schemeClr val="accent1">
                  <a:lumMod val="5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b="1" dirty="0">
                  <a:solidFill>
                    <a:prstClr val="black">
                      <a:lumMod val="85000"/>
                      <a:lumOff val="15000"/>
                    </a:prstClr>
                  </a:solidFill>
                </a:rPr>
                <a:t>CANDLE Supervisor</a:t>
              </a:r>
            </a:p>
          </p:txBody>
        </p:sp>
        <p:sp>
          <p:nvSpPr>
            <p:cNvPr id="9" name="Rounded Rectangle 8"/>
            <p:cNvSpPr/>
            <p:nvPr/>
          </p:nvSpPr>
          <p:spPr>
            <a:xfrm>
              <a:off x="1497671" y="3721899"/>
              <a:ext cx="2539375" cy="393020"/>
            </a:xfrm>
            <a:prstGeom prst="roundRect">
              <a:avLst/>
            </a:prstGeom>
            <a:solidFill>
              <a:srgbClr val="B9CDE5"/>
            </a:solidFill>
            <a:ln w="9525" cmpd="sng">
              <a:solidFill>
                <a:srgbClr val="25406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900" b="1" dirty="0">
                  <a:solidFill>
                    <a:prstClr val="black">
                      <a:lumMod val="85000"/>
                      <a:lumOff val="15000"/>
                    </a:prstClr>
                  </a:solidFill>
                </a:rPr>
                <a:t>Workflow Manager</a:t>
              </a:r>
            </a:p>
            <a:p>
              <a:pPr algn="ctr"/>
              <a:r>
                <a:rPr lang="en-US" sz="825" dirty="0">
                  <a:solidFill>
                    <a:prstClr val="black">
                      <a:lumMod val="85000"/>
                      <a:lumOff val="15000"/>
                    </a:prstClr>
                  </a:solidFill>
                </a:rPr>
                <a:t>(Swift-T EMEWS)</a:t>
              </a:r>
            </a:p>
          </p:txBody>
        </p:sp>
        <p:sp>
          <p:nvSpPr>
            <p:cNvPr id="10" name="Rounded Rectangle 9"/>
            <p:cNvSpPr/>
            <p:nvPr/>
          </p:nvSpPr>
          <p:spPr>
            <a:xfrm>
              <a:off x="1405784" y="4383757"/>
              <a:ext cx="2793435" cy="626717"/>
            </a:xfrm>
            <a:prstGeom prst="roundRect">
              <a:avLst/>
            </a:prstGeom>
            <a:solidFill>
              <a:schemeClr val="accent3">
                <a:lumMod val="20000"/>
                <a:lumOff val="80000"/>
              </a:schemeClr>
            </a:solidFill>
            <a:ln>
              <a:solidFill>
                <a:schemeClr val="accent3"/>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b="1" dirty="0">
                <a:solidFill>
                  <a:prstClr val="black">
                    <a:lumMod val="85000"/>
                    <a:lumOff val="15000"/>
                  </a:prstClr>
                </a:solidFill>
              </a:endParaRPr>
            </a:p>
          </p:txBody>
        </p:sp>
        <p:sp>
          <p:nvSpPr>
            <p:cNvPr id="11" name="Rounded Rectangle 10"/>
            <p:cNvSpPr/>
            <p:nvPr/>
          </p:nvSpPr>
          <p:spPr>
            <a:xfrm>
              <a:off x="1399728" y="1754504"/>
              <a:ext cx="2799491" cy="720498"/>
            </a:xfrm>
            <a:prstGeom prst="roundRect">
              <a:avLst/>
            </a:prstGeom>
            <a:solidFill>
              <a:srgbClr val="C6D9F1"/>
            </a:solidFill>
            <a:ln>
              <a:solidFill>
                <a:srgbClr val="1F497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b="1" dirty="0">
                <a:solidFill>
                  <a:prstClr val="black">
                    <a:lumMod val="85000"/>
                    <a:lumOff val="15000"/>
                  </a:prstClr>
                </a:solidFill>
              </a:endParaRPr>
            </a:p>
          </p:txBody>
        </p:sp>
        <p:sp>
          <p:nvSpPr>
            <p:cNvPr id="12" name="Rounded Rectangle 11"/>
            <p:cNvSpPr/>
            <p:nvPr/>
          </p:nvSpPr>
          <p:spPr>
            <a:xfrm>
              <a:off x="1544507" y="4350351"/>
              <a:ext cx="757908" cy="458508"/>
            </a:xfrm>
            <a:prstGeom prst="roundRect">
              <a:avLst/>
            </a:prstGeom>
            <a:solidFill>
              <a:schemeClr val="accent3">
                <a:lumMod val="60000"/>
                <a:lumOff val="40000"/>
              </a:schemeClr>
            </a:solidFill>
            <a:ln>
              <a:solidFill>
                <a:srgbClr val="4F6228"/>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dirty="0">
                  <a:solidFill>
                    <a:prstClr val="black">
                      <a:lumMod val="85000"/>
                      <a:lumOff val="15000"/>
                    </a:prstClr>
                  </a:solidFill>
                </a:rPr>
                <a:t>ALCF </a:t>
              </a:r>
            </a:p>
            <a:p>
              <a:pPr algn="ctr"/>
              <a:r>
                <a:rPr lang="en-US" sz="825" dirty="0">
                  <a:solidFill>
                    <a:prstClr val="black">
                      <a:lumMod val="85000"/>
                      <a:lumOff val="15000"/>
                    </a:prstClr>
                  </a:solidFill>
                </a:rPr>
                <a:t>Theta, Cooley</a:t>
              </a:r>
            </a:p>
          </p:txBody>
        </p:sp>
        <p:sp>
          <p:nvSpPr>
            <p:cNvPr id="13" name="Rounded Rectangle 12"/>
            <p:cNvSpPr/>
            <p:nvPr/>
          </p:nvSpPr>
          <p:spPr>
            <a:xfrm>
              <a:off x="2375769" y="4350352"/>
              <a:ext cx="758830" cy="458507"/>
            </a:xfrm>
            <a:prstGeom prst="roundRect">
              <a:avLst/>
            </a:prstGeom>
            <a:solidFill>
              <a:srgbClr val="C3D69B"/>
            </a:solidFill>
            <a:ln>
              <a:solidFill>
                <a:schemeClr val="accent3">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dirty="0">
                  <a:solidFill>
                    <a:prstClr val="black">
                      <a:lumMod val="85000"/>
                      <a:lumOff val="15000"/>
                    </a:prstClr>
                  </a:solidFill>
                </a:rPr>
                <a:t>NERSC</a:t>
              </a:r>
            </a:p>
            <a:p>
              <a:pPr algn="ctr"/>
              <a:r>
                <a:rPr lang="en-US" sz="825" dirty="0">
                  <a:solidFill>
                    <a:prstClr val="black">
                      <a:lumMod val="85000"/>
                      <a:lumOff val="15000"/>
                    </a:prstClr>
                  </a:solidFill>
                </a:rPr>
                <a:t>Cori</a:t>
              </a:r>
            </a:p>
          </p:txBody>
        </p:sp>
        <p:sp>
          <p:nvSpPr>
            <p:cNvPr id="14" name="Rounded Rectangle 13"/>
            <p:cNvSpPr/>
            <p:nvPr/>
          </p:nvSpPr>
          <p:spPr>
            <a:xfrm>
              <a:off x="3210835" y="4350352"/>
              <a:ext cx="826211" cy="458507"/>
            </a:xfrm>
            <a:prstGeom prst="roundRect">
              <a:avLst/>
            </a:prstGeom>
            <a:solidFill>
              <a:srgbClr val="C3D69B"/>
            </a:solidFill>
            <a:ln>
              <a:solidFill>
                <a:srgbClr val="4F6228"/>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dirty="0">
                  <a:solidFill>
                    <a:prstClr val="black">
                      <a:lumMod val="85000"/>
                      <a:lumOff val="15000"/>
                    </a:prstClr>
                  </a:solidFill>
                </a:rPr>
                <a:t>OLCF</a:t>
              </a:r>
            </a:p>
            <a:p>
              <a:pPr algn="ctr"/>
              <a:r>
                <a:rPr lang="en-US" sz="825" dirty="0">
                  <a:solidFill>
                    <a:prstClr val="black">
                      <a:lumMod val="85000"/>
                      <a:lumOff val="15000"/>
                    </a:prstClr>
                  </a:solidFill>
                </a:rPr>
                <a:t>Titan, </a:t>
              </a:r>
              <a:r>
                <a:rPr lang="en-US" sz="825" dirty="0" err="1">
                  <a:solidFill>
                    <a:prstClr val="black">
                      <a:lumMod val="85000"/>
                      <a:lumOff val="15000"/>
                    </a:prstClr>
                  </a:solidFill>
                </a:rPr>
                <a:t>SummitDev</a:t>
              </a:r>
              <a:endParaRPr lang="en-US" sz="825" dirty="0">
                <a:solidFill>
                  <a:prstClr val="black">
                    <a:lumMod val="85000"/>
                    <a:lumOff val="15000"/>
                  </a:prstClr>
                </a:solidFill>
              </a:endParaRPr>
            </a:p>
          </p:txBody>
        </p:sp>
        <p:sp>
          <p:nvSpPr>
            <p:cNvPr id="15" name="Rounded Rectangle 14"/>
            <p:cNvSpPr/>
            <p:nvPr/>
          </p:nvSpPr>
          <p:spPr>
            <a:xfrm>
              <a:off x="1512508" y="3206936"/>
              <a:ext cx="2524537" cy="445884"/>
            </a:xfrm>
            <a:prstGeom prst="roundRect">
              <a:avLst/>
            </a:prstGeom>
            <a:solidFill>
              <a:srgbClr val="B9CDE5"/>
            </a:solidFill>
            <a:ln w="9525" cmpd="sng">
              <a:solidFill>
                <a:srgbClr val="25406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b="1" dirty="0">
                  <a:solidFill>
                    <a:prstClr val="black">
                      <a:lumMod val="85000"/>
                      <a:lumOff val="15000"/>
                    </a:prstClr>
                  </a:solidFill>
                </a:rPr>
                <a:t>Hyperparameter Optimization Frameworks</a:t>
              </a:r>
            </a:p>
            <a:p>
              <a:pPr algn="ctr"/>
              <a:r>
                <a:rPr lang="en-US" sz="825" dirty="0" err="1">
                  <a:solidFill>
                    <a:prstClr val="black">
                      <a:lumMod val="85000"/>
                      <a:lumOff val="15000"/>
                    </a:prstClr>
                  </a:solidFill>
                </a:rPr>
                <a:t>Hyperopt</a:t>
              </a:r>
              <a:r>
                <a:rPr lang="en-US" sz="825" dirty="0">
                  <a:solidFill>
                    <a:prstClr val="black">
                      <a:lumMod val="85000"/>
                      <a:lumOff val="15000"/>
                    </a:prstClr>
                  </a:solidFill>
                </a:rPr>
                <a:t>, </a:t>
              </a:r>
              <a:r>
                <a:rPr lang="en-US" sz="825" dirty="0" err="1">
                  <a:solidFill>
                    <a:prstClr val="black">
                      <a:lumMod val="85000"/>
                      <a:lumOff val="15000"/>
                    </a:prstClr>
                  </a:solidFill>
                </a:rPr>
                <a:t>mlrMBO</a:t>
              </a:r>
              <a:r>
                <a:rPr lang="en-US" sz="825" dirty="0">
                  <a:solidFill>
                    <a:prstClr val="black">
                      <a:lumMod val="85000"/>
                      <a:lumOff val="15000"/>
                    </a:prstClr>
                  </a:solidFill>
                </a:rPr>
                <a:t>, Spearmint</a:t>
              </a:r>
            </a:p>
          </p:txBody>
        </p:sp>
        <p:cxnSp>
          <p:nvCxnSpPr>
            <p:cNvPr id="20" name="Elbow Connector 19"/>
            <p:cNvCxnSpPr>
              <a:stCxn id="10" idx="3"/>
              <a:endCxn id="26" idx="1"/>
            </p:cNvCxnSpPr>
            <p:nvPr/>
          </p:nvCxnSpPr>
          <p:spPr>
            <a:xfrm flipV="1">
              <a:off x="4199219" y="4025024"/>
              <a:ext cx="346884" cy="672092"/>
            </a:xfrm>
            <a:prstGeom prst="bentConnector3">
              <a:avLst>
                <a:gd name="adj1" fmla="val 35218"/>
              </a:avLst>
            </a:prstGeom>
            <a:ln w="38100" cmpd="sng">
              <a:solidFill>
                <a:srgbClr val="000000"/>
              </a:solidFill>
              <a:headEnd type="none"/>
              <a:tailEnd type="triangle"/>
            </a:ln>
          </p:spPr>
          <p:style>
            <a:lnRef idx="2">
              <a:schemeClr val="accent1"/>
            </a:lnRef>
            <a:fillRef idx="0">
              <a:schemeClr val="accent1"/>
            </a:fillRef>
            <a:effectRef idx="1">
              <a:schemeClr val="accent1"/>
            </a:effectRef>
            <a:fontRef idx="minor">
              <a:schemeClr val="tx1"/>
            </a:fontRef>
          </p:style>
        </p:cxnSp>
        <p:grpSp>
          <p:nvGrpSpPr>
            <p:cNvPr id="21" name="Group 20"/>
            <p:cNvGrpSpPr/>
            <p:nvPr/>
          </p:nvGrpSpPr>
          <p:grpSpPr>
            <a:xfrm>
              <a:off x="4422415" y="1650629"/>
              <a:ext cx="1896032" cy="2813456"/>
              <a:chOff x="4315007" y="1417520"/>
              <a:chExt cx="2528042" cy="3751275"/>
            </a:xfrm>
          </p:grpSpPr>
          <p:sp>
            <p:nvSpPr>
              <p:cNvPr id="22" name="Rounded Rectangle 21"/>
              <p:cNvSpPr/>
              <p:nvPr/>
            </p:nvSpPr>
            <p:spPr>
              <a:xfrm>
                <a:off x="4315007" y="1747942"/>
                <a:ext cx="2528042" cy="3420853"/>
              </a:xfrm>
              <a:prstGeom prst="roundRect">
                <a:avLst>
                  <a:gd name="adj" fmla="val 4976"/>
                </a:avLst>
              </a:prstGeom>
              <a:solidFill>
                <a:schemeClr val="accent5">
                  <a:lumMod val="20000"/>
                  <a:lumOff val="80000"/>
                </a:schemeClr>
              </a:solidFill>
              <a:ln>
                <a:solidFill>
                  <a:schemeClr val="accent5">
                    <a:lumMod val="60000"/>
                    <a:lumOff val="4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b="1" dirty="0">
                  <a:solidFill>
                    <a:prstClr val="black">
                      <a:lumMod val="85000"/>
                      <a:lumOff val="15000"/>
                    </a:prstClr>
                  </a:solidFill>
                </a:endParaRPr>
              </a:p>
            </p:txBody>
          </p:sp>
          <p:sp>
            <p:nvSpPr>
              <p:cNvPr id="23" name="Magnetic Disk 25"/>
              <p:cNvSpPr/>
              <p:nvPr/>
            </p:nvSpPr>
            <p:spPr>
              <a:xfrm>
                <a:off x="4405214" y="2234497"/>
                <a:ext cx="1029484" cy="1760946"/>
              </a:xfrm>
              <a:prstGeom prst="flowChartMagneticDisk">
                <a:avLst/>
              </a:prstGeom>
              <a:solidFill>
                <a:schemeClr val="accent5">
                  <a:lumMod val="60000"/>
                  <a:lumOff val="40000"/>
                </a:schemeClr>
              </a:solidFill>
              <a:ln>
                <a:solidFill>
                  <a:srgbClr val="25406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25" dirty="0">
                    <a:solidFill>
                      <a:prstClr val="black">
                        <a:lumMod val="85000"/>
                        <a:lumOff val="15000"/>
                      </a:prstClr>
                    </a:solidFill>
                  </a:rPr>
                  <a:t>Benchmarks</a:t>
                </a:r>
              </a:p>
              <a:p>
                <a:pPr algn="ctr"/>
                <a:r>
                  <a:rPr lang="en-US" sz="825" dirty="0">
                    <a:solidFill>
                      <a:prstClr val="black">
                        <a:lumMod val="85000"/>
                        <a:lumOff val="15000"/>
                      </a:prstClr>
                    </a:solidFill>
                  </a:rPr>
                  <a:t>Datasets</a:t>
                </a:r>
              </a:p>
              <a:p>
                <a:pPr algn="ctr"/>
                <a:r>
                  <a:rPr lang="en-US" sz="825" dirty="0">
                    <a:solidFill>
                      <a:prstClr val="black">
                        <a:lumMod val="85000"/>
                        <a:lumOff val="15000"/>
                      </a:prstClr>
                    </a:solidFill>
                  </a:rPr>
                  <a:t>Models</a:t>
                </a:r>
              </a:p>
              <a:p>
                <a:pPr algn="ctr"/>
                <a:r>
                  <a:rPr lang="en-US" sz="825" dirty="0">
                    <a:solidFill>
                      <a:prstClr val="black">
                        <a:lumMod val="85000"/>
                        <a:lumOff val="15000"/>
                      </a:prstClr>
                    </a:solidFill>
                  </a:rPr>
                  <a:t>Experiments</a:t>
                </a:r>
              </a:p>
              <a:p>
                <a:pPr algn="ctr"/>
                <a:r>
                  <a:rPr lang="en-US" sz="825" dirty="0">
                    <a:solidFill>
                      <a:prstClr val="black">
                        <a:lumMod val="85000"/>
                        <a:lumOff val="15000"/>
                      </a:prstClr>
                    </a:solidFill>
                  </a:rPr>
                  <a:t>Runs</a:t>
                </a:r>
              </a:p>
            </p:txBody>
          </p:sp>
          <p:sp>
            <p:nvSpPr>
              <p:cNvPr id="24" name="TextBox 23"/>
              <p:cNvSpPr txBox="1"/>
              <p:nvPr/>
            </p:nvSpPr>
            <p:spPr>
              <a:xfrm>
                <a:off x="4405992" y="1858713"/>
                <a:ext cx="1349086" cy="307776"/>
              </a:xfrm>
              <a:prstGeom prst="rect">
                <a:avLst/>
              </a:prstGeom>
              <a:noFill/>
            </p:spPr>
            <p:txBody>
              <a:bodyPr wrap="none" rtlCol="0">
                <a:spAutoFit/>
              </a:bodyPr>
              <a:lstStyle/>
              <a:p>
                <a:r>
                  <a:rPr lang="en-US" sz="900" b="1" dirty="0">
                    <a:solidFill>
                      <a:prstClr val="black"/>
                    </a:solidFill>
                  </a:rPr>
                  <a:t>Metadata Store</a:t>
                </a:r>
              </a:p>
            </p:txBody>
          </p:sp>
          <p:sp>
            <p:nvSpPr>
              <p:cNvPr id="25" name="TextBox 24"/>
              <p:cNvSpPr txBox="1"/>
              <p:nvPr/>
            </p:nvSpPr>
            <p:spPr>
              <a:xfrm>
                <a:off x="5589704" y="1764927"/>
                <a:ext cx="1065726" cy="492443"/>
              </a:xfrm>
              <a:prstGeom prst="rect">
                <a:avLst/>
              </a:prstGeom>
              <a:noFill/>
            </p:spPr>
            <p:txBody>
              <a:bodyPr wrap="square" rtlCol="0">
                <a:spAutoFit/>
              </a:bodyPr>
              <a:lstStyle/>
              <a:p>
                <a:pPr algn="ctr"/>
                <a:r>
                  <a:rPr lang="en-US" sz="900" b="1" dirty="0">
                    <a:solidFill>
                      <a:prstClr val="black"/>
                    </a:solidFill>
                  </a:rPr>
                  <a:t>Model Store</a:t>
                </a:r>
              </a:p>
            </p:txBody>
          </p:sp>
          <p:sp>
            <p:nvSpPr>
              <p:cNvPr id="26" name="Rounded Rectangle 25"/>
              <p:cNvSpPr/>
              <p:nvPr/>
            </p:nvSpPr>
            <p:spPr>
              <a:xfrm>
                <a:off x="4479924" y="4303008"/>
                <a:ext cx="2175507" cy="560744"/>
              </a:xfrm>
              <a:prstGeom prst="roundRect">
                <a:avLst/>
              </a:prstGeom>
              <a:solidFill>
                <a:schemeClr val="accent5">
                  <a:lumMod val="75000"/>
                </a:schemeClr>
              </a:solidFill>
              <a:ln>
                <a:solidFill>
                  <a:schemeClr val="accent5">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dirty="0">
                    <a:solidFill>
                      <a:prstClr val="black">
                        <a:lumMod val="85000"/>
                        <a:lumOff val="15000"/>
                      </a:prstClr>
                    </a:solidFill>
                  </a:rPr>
                  <a:t>Data API</a:t>
                </a:r>
              </a:p>
            </p:txBody>
          </p:sp>
          <p:grpSp>
            <p:nvGrpSpPr>
              <p:cNvPr id="27" name="Group 26"/>
              <p:cNvGrpSpPr/>
              <p:nvPr/>
            </p:nvGrpSpPr>
            <p:grpSpPr>
              <a:xfrm>
                <a:off x="5517885" y="2219305"/>
                <a:ext cx="1243135" cy="1708364"/>
                <a:chOff x="6376079" y="2179901"/>
                <a:chExt cx="1436479" cy="1673461"/>
              </a:xfrm>
            </p:grpSpPr>
            <p:sp>
              <p:nvSpPr>
                <p:cNvPr id="31" name="Rounded Rectangle 30"/>
                <p:cNvSpPr/>
                <p:nvPr/>
              </p:nvSpPr>
              <p:spPr>
                <a:xfrm>
                  <a:off x="6376079" y="2179901"/>
                  <a:ext cx="1436479" cy="1673461"/>
                </a:xfrm>
                <a:prstGeom prst="roundRect">
                  <a:avLst/>
                </a:prstGeom>
                <a:solidFill>
                  <a:schemeClr val="accent5">
                    <a:lumMod val="40000"/>
                    <a:lumOff val="60000"/>
                  </a:schemeClr>
                </a:solidFill>
                <a:ln>
                  <a:solidFill>
                    <a:schemeClr val="accent5">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solidFill>
                      <a:prstClr val="white"/>
                    </a:solidFill>
                  </a:endParaRPr>
                </a:p>
              </p:txBody>
            </p:sp>
            <p:sp>
              <p:nvSpPr>
                <p:cNvPr id="32" name="Multidocument 26"/>
                <p:cNvSpPr/>
                <p:nvPr/>
              </p:nvSpPr>
              <p:spPr>
                <a:xfrm>
                  <a:off x="6459068" y="2297171"/>
                  <a:ext cx="1263817" cy="618156"/>
                </a:xfrm>
                <a:prstGeom prst="flowChartMultidocument">
                  <a:avLst/>
                </a:prstGeom>
                <a:solidFill>
                  <a:srgbClr val="93CDDD"/>
                </a:solidFill>
                <a:ln>
                  <a:solidFill>
                    <a:srgbClr val="25406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88" dirty="0">
                      <a:solidFill>
                        <a:prstClr val="black">
                          <a:lumMod val="85000"/>
                          <a:lumOff val="15000"/>
                        </a:prstClr>
                      </a:solidFill>
                    </a:rPr>
                    <a:t>Model Descriptions</a:t>
                  </a:r>
                </a:p>
              </p:txBody>
            </p:sp>
            <p:sp>
              <p:nvSpPr>
                <p:cNvPr id="33" name="Multidocument 33"/>
                <p:cNvSpPr/>
                <p:nvPr/>
              </p:nvSpPr>
              <p:spPr>
                <a:xfrm>
                  <a:off x="6459068" y="3113810"/>
                  <a:ext cx="1263817" cy="618156"/>
                </a:xfrm>
                <a:prstGeom prst="flowChartMultidocument">
                  <a:avLst/>
                </a:prstGeom>
                <a:solidFill>
                  <a:srgbClr val="93CDDD"/>
                </a:solidFill>
                <a:ln>
                  <a:solidFill>
                    <a:srgbClr val="25406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88" dirty="0">
                      <a:solidFill>
                        <a:prstClr val="black">
                          <a:lumMod val="85000"/>
                          <a:lumOff val="15000"/>
                        </a:prstClr>
                      </a:solidFill>
                    </a:rPr>
                    <a:t>Model Weights</a:t>
                  </a:r>
                </a:p>
              </p:txBody>
            </p:sp>
          </p:grpSp>
          <p:cxnSp>
            <p:nvCxnSpPr>
              <p:cNvPr id="28" name="Straight Arrow Connector 27"/>
              <p:cNvCxnSpPr/>
              <p:nvPr/>
            </p:nvCxnSpPr>
            <p:spPr>
              <a:xfrm>
                <a:off x="4915238" y="3959767"/>
                <a:ext cx="5496" cy="375352"/>
              </a:xfrm>
              <a:prstGeom prst="straightConnector1">
                <a:avLst/>
              </a:prstGeom>
              <a:ln w="38100" cmpd="sng">
                <a:solidFill>
                  <a:srgbClr val="000000"/>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6148161" y="3927669"/>
                <a:ext cx="5496" cy="375352"/>
              </a:xfrm>
              <a:prstGeom prst="straightConnector1">
                <a:avLst/>
              </a:prstGeom>
              <a:ln w="38100" cmpd="sng">
                <a:solidFill>
                  <a:srgbClr val="00000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5000621" y="1417520"/>
                <a:ext cx="1614117" cy="307776"/>
              </a:xfrm>
              <a:prstGeom prst="rect">
                <a:avLst/>
              </a:prstGeom>
              <a:noFill/>
            </p:spPr>
            <p:txBody>
              <a:bodyPr wrap="none" rtlCol="0">
                <a:spAutoFit/>
              </a:bodyPr>
              <a:lstStyle/>
              <a:p>
                <a:r>
                  <a:rPr lang="en-US" sz="900" b="1" dirty="0">
                    <a:solidFill>
                      <a:prstClr val="black"/>
                    </a:solidFill>
                  </a:rPr>
                  <a:t>CANDLE Database</a:t>
                </a:r>
              </a:p>
            </p:txBody>
          </p:sp>
        </p:grpSp>
        <p:cxnSp>
          <p:nvCxnSpPr>
            <p:cNvPr id="34" name="Elbow Connector 33"/>
            <p:cNvCxnSpPr>
              <a:stCxn id="8" idx="3"/>
              <a:endCxn id="26" idx="1"/>
            </p:cNvCxnSpPr>
            <p:nvPr/>
          </p:nvCxnSpPr>
          <p:spPr>
            <a:xfrm>
              <a:off x="4107261" y="2923716"/>
              <a:ext cx="438842" cy="1101308"/>
            </a:xfrm>
            <a:prstGeom prst="bentConnector3">
              <a:avLst>
                <a:gd name="adj1" fmla="val 50000"/>
              </a:avLst>
            </a:prstGeom>
            <a:ln w="38100" cmpd="sng">
              <a:solidFill>
                <a:srgbClr val="000000"/>
              </a:solidFill>
              <a:headEnd type="none"/>
              <a:tailEnd type="triangle"/>
            </a:ln>
          </p:spPr>
          <p:style>
            <a:lnRef idx="2">
              <a:schemeClr val="accent1"/>
            </a:lnRef>
            <a:fillRef idx="0">
              <a:schemeClr val="accent1"/>
            </a:fillRef>
            <a:effectRef idx="1">
              <a:schemeClr val="accent1"/>
            </a:effectRef>
            <a:fontRef idx="minor">
              <a:schemeClr val="tx1"/>
            </a:fontRef>
          </p:style>
        </p:cxnSp>
        <p:grpSp>
          <p:nvGrpSpPr>
            <p:cNvPr id="35" name="Group 34"/>
            <p:cNvGrpSpPr/>
            <p:nvPr/>
          </p:nvGrpSpPr>
          <p:grpSpPr>
            <a:xfrm>
              <a:off x="6601692" y="1981525"/>
              <a:ext cx="1251551" cy="2351258"/>
              <a:chOff x="7143914" y="1413398"/>
              <a:chExt cx="2000086" cy="3757511"/>
            </a:xfrm>
          </p:grpSpPr>
          <p:sp>
            <p:nvSpPr>
              <p:cNvPr id="36" name="Rounded Rectangle 35"/>
              <p:cNvSpPr/>
              <p:nvPr/>
            </p:nvSpPr>
            <p:spPr>
              <a:xfrm>
                <a:off x="7143914" y="1750056"/>
                <a:ext cx="2000086" cy="3420853"/>
              </a:xfrm>
              <a:prstGeom prst="roundRect">
                <a:avLst>
                  <a:gd name="adj" fmla="val 4976"/>
                </a:avLst>
              </a:prstGeom>
              <a:solidFill>
                <a:schemeClr val="accent6">
                  <a:lumMod val="20000"/>
                  <a:lumOff val="80000"/>
                </a:schemeClr>
              </a:solidFill>
              <a:ln>
                <a:solidFill>
                  <a:schemeClr val="accent6"/>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b="1" dirty="0">
                  <a:solidFill>
                    <a:prstClr val="black">
                      <a:lumMod val="85000"/>
                      <a:lumOff val="15000"/>
                    </a:prstClr>
                  </a:solidFill>
                </a:endParaRPr>
              </a:p>
            </p:txBody>
          </p:sp>
          <p:sp>
            <p:nvSpPr>
              <p:cNvPr id="37" name="TextBox 36"/>
              <p:cNvSpPr txBox="1"/>
              <p:nvPr/>
            </p:nvSpPr>
            <p:spPr>
              <a:xfrm>
                <a:off x="7143916" y="1413398"/>
                <a:ext cx="2000084" cy="368889"/>
              </a:xfrm>
              <a:prstGeom prst="rect">
                <a:avLst/>
              </a:prstGeom>
              <a:noFill/>
            </p:spPr>
            <p:txBody>
              <a:bodyPr wrap="square" rtlCol="0">
                <a:spAutoFit/>
              </a:bodyPr>
              <a:lstStyle/>
              <a:p>
                <a:pPr algn="ctr"/>
                <a:r>
                  <a:rPr lang="en-US" sz="900" b="1" dirty="0">
                    <a:solidFill>
                      <a:prstClr val="black"/>
                    </a:solidFill>
                  </a:rPr>
                  <a:t>Integrator Website</a:t>
                </a:r>
              </a:p>
            </p:txBody>
          </p:sp>
          <p:pic>
            <p:nvPicPr>
              <p:cNvPr id="38" name="Picture 37"/>
              <p:cNvPicPr>
                <a:picLocks noChangeAspect="1"/>
              </p:cNvPicPr>
              <p:nvPr/>
            </p:nvPicPr>
            <p:blipFill>
              <a:blip r:embed="rId2"/>
              <a:stretch>
                <a:fillRect/>
              </a:stretch>
            </p:blipFill>
            <p:spPr>
              <a:xfrm>
                <a:off x="7293092" y="3604602"/>
                <a:ext cx="1653899" cy="1409782"/>
              </a:xfrm>
              <a:prstGeom prst="rect">
                <a:avLst/>
              </a:prstGeom>
            </p:spPr>
          </p:pic>
          <p:pic>
            <p:nvPicPr>
              <p:cNvPr id="39" name="Picture 38"/>
              <p:cNvPicPr>
                <a:picLocks noChangeAspect="1"/>
              </p:cNvPicPr>
              <p:nvPr/>
            </p:nvPicPr>
            <p:blipFill>
              <a:blip r:embed="rId3"/>
              <a:stretch>
                <a:fillRect/>
              </a:stretch>
            </p:blipFill>
            <p:spPr>
              <a:xfrm>
                <a:off x="7293092" y="1868104"/>
                <a:ext cx="1653899" cy="1569145"/>
              </a:xfrm>
              <a:prstGeom prst="rect">
                <a:avLst/>
              </a:prstGeom>
            </p:spPr>
          </p:pic>
        </p:grpSp>
        <p:cxnSp>
          <p:nvCxnSpPr>
            <p:cNvPr id="40" name="Elbow Connector 39"/>
            <p:cNvCxnSpPr>
              <a:stCxn id="26" idx="3"/>
              <a:endCxn id="36" idx="1"/>
            </p:cNvCxnSpPr>
            <p:nvPr/>
          </p:nvCxnSpPr>
          <p:spPr>
            <a:xfrm flipV="1">
              <a:off x="6177733" y="3262485"/>
              <a:ext cx="423959" cy="762539"/>
            </a:xfrm>
            <a:prstGeom prst="bentConnector3">
              <a:avLst>
                <a:gd name="adj1" fmla="val 50000"/>
              </a:avLst>
            </a:prstGeom>
            <a:ln w="38100" cmpd="sng">
              <a:solidFill>
                <a:srgbClr val="0000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41" name="TextBox 40"/>
            <p:cNvSpPr txBox="1"/>
            <p:nvPr/>
          </p:nvSpPr>
          <p:spPr>
            <a:xfrm>
              <a:off x="1399729" y="4808859"/>
              <a:ext cx="2805545" cy="230832"/>
            </a:xfrm>
            <a:prstGeom prst="rect">
              <a:avLst/>
            </a:prstGeom>
            <a:noFill/>
          </p:spPr>
          <p:txBody>
            <a:bodyPr wrap="square" rtlCol="0">
              <a:spAutoFit/>
            </a:bodyPr>
            <a:lstStyle/>
            <a:p>
              <a:pPr algn="ctr"/>
              <a:r>
                <a:rPr lang="en-US" sz="900" b="1" dirty="0">
                  <a:solidFill>
                    <a:prstClr val="black"/>
                  </a:solidFill>
                </a:rPr>
                <a:t>Hardware Resources</a:t>
              </a:r>
            </a:p>
          </p:txBody>
        </p:sp>
        <p:sp>
          <p:nvSpPr>
            <p:cNvPr id="43" name="Document 68"/>
            <p:cNvSpPr/>
            <p:nvPr/>
          </p:nvSpPr>
          <p:spPr>
            <a:xfrm>
              <a:off x="1616385" y="2030679"/>
              <a:ext cx="673514" cy="326209"/>
            </a:xfrm>
            <a:prstGeom prst="flowChartDocument">
              <a:avLst/>
            </a:prstGeom>
            <a:solidFill>
              <a:schemeClr val="tx2">
                <a:lumMod val="60000"/>
                <a:lumOff val="40000"/>
              </a:schemeClr>
            </a:solidFill>
            <a:ln>
              <a:solidFill>
                <a:schemeClr val="tx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50" dirty="0">
                  <a:solidFill>
                    <a:srgbClr val="000000"/>
                  </a:solidFill>
                </a:rPr>
                <a:t>Benchmark Spec</a:t>
              </a:r>
            </a:p>
          </p:txBody>
        </p:sp>
        <p:sp>
          <p:nvSpPr>
            <p:cNvPr id="44" name="Document 84"/>
            <p:cNvSpPr/>
            <p:nvPr/>
          </p:nvSpPr>
          <p:spPr>
            <a:xfrm>
              <a:off x="2404700" y="2030679"/>
              <a:ext cx="878487" cy="326209"/>
            </a:xfrm>
            <a:prstGeom prst="flowChartDocument">
              <a:avLst/>
            </a:prstGeom>
            <a:solidFill>
              <a:schemeClr val="tx2">
                <a:lumMod val="60000"/>
                <a:lumOff val="40000"/>
              </a:schemeClr>
            </a:solidFill>
            <a:ln>
              <a:solidFill>
                <a:schemeClr val="tx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50" dirty="0">
                  <a:solidFill>
                    <a:srgbClr val="000000"/>
                  </a:solidFill>
                </a:rPr>
                <a:t>Hyperparameter Spec</a:t>
              </a:r>
            </a:p>
          </p:txBody>
        </p:sp>
        <p:sp>
          <p:nvSpPr>
            <p:cNvPr id="45" name="Document 85"/>
            <p:cNvSpPr/>
            <p:nvPr/>
          </p:nvSpPr>
          <p:spPr>
            <a:xfrm>
              <a:off x="3458128" y="2030678"/>
              <a:ext cx="598587" cy="317190"/>
            </a:xfrm>
            <a:prstGeom prst="flowChartDocument">
              <a:avLst/>
            </a:prstGeom>
            <a:solidFill>
              <a:schemeClr val="tx2">
                <a:lumMod val="60000"/>
                <a:lumOff val="40000"/>
              </a:schemeClr>
            </a:solidFill>
            <a:ln>
              <a:solidFill>
                <a:schemeClr val="tx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50" dirty="0">
                  <a:solidFill>
                    <a:srgbClr val="000000"/>
                  </a:solidFill>
                </a:rPr>
                <a:t>Hardware Spec</a:t>
              </a:r>
            </a:p>
          </p:txBody>
        </p:sp>
        <p:sp>
          <p:nvSpPr>
            <p:cNvPr id="49" name="TextBox 48"/>
            <p:cNvSpPr txBox="1"/>
            <p:nvPr/>
          </p:nvSpPr>
          <p:spPr>
            <a:xfrm>
              <a:off x="1399729" y="1785228"/>
              <a:ext cx="2811600" cy="230832"/>
            </a:xfrm>
            <a:prstGeom prst="rect">
              <a:avLst/>
            </a:prstGeom>
            <a:noFill/>
          </p:spPr>
          <p:txBody>
            <a:bodyPr wrap="square" rtlCol="0">
              <a:spAutoFit/>
            </a:bodyPr>
            <a:lstStyle/>
            <a:p>
              <a:pPr algn="ctr"/>
              <a:r>
                <a:rPr lang="en-US" sz="900" b="1" dirty="0">
                  <a:solidFill>
                    <a:prstClr val="black"/>
                  </a:solidFill>
                </a:rPr>
                <a:t>CANDLE Specifications</a:t>
              </a:r>
            </a:p>
          </p:txBody>
        </p:sp>
        <p:sp>
          <p:nvSpPr>
            <p:cNvPr id="50" name="TextBox 49"/>
            <p:cNvSpPr txBox="1"/>
            <p:nvPr/>
          </p:nvSpPr>
          <p:spPr>
            <a:xfrm>
              <a:off x="1405784" y="1091741"/>
              <a:ext cx="2793435" cy="230832"/>
            </a:xfrm>
            <a:prstGeom prst="rect">
              <a:avLst/>
            </a:prstGeom>
            <a:noFill/>
          </p:spPr>
          <p:txBody>
            <a:bodyPr wrap="square" rtlCol="0">
              <a:spAutoFit/>
            </a:bodyPr>
            <a:lstStyle/>
            <a:p>
              <a:pPr algn="ctr"/>
              <a:r>
                <a:rPr lang="en-US" sz="900" b="1" dirty="0">
                  <a:solidFill>
                    <a:prstClr val="black"/>
                  </a:solidFill>
                </a:rPr>
                <a:t>ML/DL Benchmarks</a:t>
              </a:r>
            </a:p>
          </p:txBody>
        </p:sp>
        <p:sp>
          <p:nvSpPr>
            <p:cNvPr id="51" name="Multidocument 142"/>
            <p:cNvSpPr/>
            <p:nvPr/>
          </p:nvSpPr>
          <p:spPr>
            <a:xfrm>
              <a:off x="1609680" y="1375894"/>
              <a:ext cx="701828" cy="267090"/>
            </a:xfrm>
            <a:prstGeom prst="flowChartMultidocument">
              <a:avLst/>
            </a:prstGeom>
            <a:solidFill>
              <a:srgbClr val="558ED5"/>
            </a:solidFill>
            <a:ln>
              <a:solidFill>
                <a:srgbClr val="10253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25" dirty="0">
                  <a:solidFill>
                    <a:prstClr val="black">
                      <a:lumMod val="85000"/>
                      <a:lumOff val="15000"/>
                    </a:prstClr>
                  </a:solidFill>
                </a:rPr>
                <a:t>Pilot 1</a:t>
              </a:r>
            </a:p>
          </p:txBody>
        </p:sp>
        <p:sp>
          <p:nvSpPr>
            <p:cNvPr id="52" name="Multidocument 145"/>
            <p:cNvSpPr/>
            <p:nvPr/>
          </p:nvSpPr>
          <p:spPr>
            <a:xfrm>
              <a:off x="2456126" y="1356649"/>
              <a:ext cx="701828" cy="267090"/>
            </a:xfrm>
            <a:prstGeom prst="flowChartMultidocument">
              <a:avLst/>
            </a:prstGeom>
            <a:solidFill>
              <a:srgbClr val="558ED5"/>
            </a:solidFill>
            <a:ln>
              <a:solidFill>
                <a:srgbClr val="10253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25" dirty="0">
                  <a:solidFill>
                    <a:prstClr val="black">
                      <a:lumMod val="85000"/>
                      <a:lumOff val="15000"/>
                    </a:prstClr>
                  </a:solidFill>
                </a:rPr>
                <a:t>Pilot 2</a:t>
              </a:r>
            </a:p>
          </p:txBody>
        </p:sp>
        <p:sp>
          <p:nvSpPr>
            <p:cNvPr id="53" name="Multidocument 146"/>
            <p:cNvSpPr/>
            <p:nvPr/>
          </p:nvSpPr>
          <p:spPr>
            <a:xfrm>
              <a:off x="3337612" y="1337404"/>
              <a:ext cx="701828" cy="267090"/>
            </a:xfrm>
            <a:prstGeom prst="flowChartMultidocument">
              <a:avLst/>
            </a:prstGeom>
            <a:solidFill>
              <a:srgbClr val="558ED5"/>
            </a:solidFill>
            <a:ln>
              <a:solidFill>
                <a:srgbClr val="10253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25" dirty="0">
                  <a:solidFill>
                    <a:prstClr val="black">
                      <a:lumMod val="85000"/>
                      <a:lumOff val="15000"/>
                    </a:prstClr>
                  </a:solidFill>
                </a:rPr>
                <a:t>Pilot 3</a:t>
              </a:r>
            </a:p>
          </p:txBody>
        </p:sp>
        <p:sp>
          <p:nvSpPr>
            <p:cNvPr id="4" name="5-Point Star 3"/>
            <p:cNvSpPr/>
            <p:nvPr/>
          </p:nvSpPr>
          <p:spPr>
            <a:xfrm>
              <a:off x="1092164" y="2694133"/>
              <a:ext cx="409408" cy="409408"/>
            </a:xfrm>
            <a:prstGeom prst="star5">
              <a:avLst/>
            </a:prstGeom>
            <a:solidFill>
              <a:schemeClr val="bg2">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spTree>
    <p:extLst>
      <p:ext uri="{BB962C8B-B14F-4D97-AF65-F5344CB8AC3E}">
        <p14:creationId xmlns:p14="http://schemas.microsoft.com/office/powerpoint/2010/main" val="5821330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Parallelism strategies</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29</a:t>
            </a:fld>
            <a:endParaRPr lang="en-US" dirty="0"/>
          </a:p>
        </p:txBody>
      </p:sp>
      <p:sp>
        <p:nvSpPr>
          <p:cNvPr id="7" name="Rectangle 6"/>
          <p:cNvSpPr/>
          <p:nvPr/>
        </p:nvSpPr>
        <p:spPr>
          <a:xfrm>
            <a:off x="401652" y="1530719"/>
            <a:ext cx="8603871" cy="3503646"/>
          </a:xfrm>
          <a:prstGeom prst="rect">
            <a:avLst/>
          </a:prstGeom>
          <a:solidFill>
            <a:schemeClr val="tx1">
              <a:lumMod val="20000"/>
              <a:lumOff val="80000"/>
            </a:scheme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endParaRPr>
          </a:p>
        </p:txBody>
      </p:sp>
      <p:sp>
        <p:nvSpPr>
          <p:cNvPr id="8" name="Rectangle 7"/>
          <p:cNvSpPr/>
          <p:nvPr/>
        </p:nvSpPr>
        <p:spPr>
          <a:xfrm>
            <a:off x="6051578" y="2857386"/>
            <a:ext cx="2732147" cy="2074975"/>
          </a:xfrm>
          <a:prstGeom prst="rect">
            <a:avLst/>
          </a:prstGeom>
          <a:solidFill>
            <a:schemeClr val="tx1">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endParaRPr>
          </a:p>
        </p:txBody>
      </p:sp>
      <p:sp>
        <p:nvSpPr>
          <p:cNvPr id="9" name="Rectangle 8"/>
          <p:cNvSpPr/>
          <p:nvPr/>
        </p:nvSpPr>
        <p:spPr>
          <a:xfrm>
            <a:off x="587299" y="2857386"/>
            <a:ext cx="4778012" cy="2074975"/>
          </a:xfrm>
          <a:prstGeom prst="rect">
            <a:avLst/>
          </a:prstGeom>
          <a:solidFill>
            <a:schemeClr val="tx1">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endParaRPr>
          </a:p>
        </p:txBody>
      </p:sp>
      <p:sp>
        <p:nvSpPr>
          <p:cNvPr id="14" name="Rectangle 13"/>
          <p:cNvSpPr/>
          <p:nvPr/>
        </p:nvSpPr>
        <p:spPr>
          <a:xfrm>
            <a:off x="7671346" y="4104596"/>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a:solidFill>
                  <a:prstClr val="white"/>
                </a:solidFill>
              </a:rPr>
              <a:t>10x-100x</a:t>
            </a:r>
          </a:p>
        </p:txBody>
      </p:sp>
      <p:sp>
        <p:nvSpPr>
          <p:cNvPr id="15" name="TextBox 14"/>
          <p:cNvSpPr txBox="1"/>
          <p:nvPr/>
        </p:nvSpPr>
        <p:spPr>
          <a:xfrm>
            <a:off x="5448884" y="4371896"/>
            <a:ext cx="569387" cy="646331"/>
          </a:xfrm>
          <a:prstGeom prst="rect">
            <a:avLst/>
          </a:prstGeom>
          <a:noFill/>
        </p:spPr>
        <p:txBody>
          <a:bodyPr wrap="none" rtlCol="0">
            <a:spAutoFit/>
          </a:bodyPr>
          <a:lstStyle/>
          <a:p>
            <a:pPr defTabSz="457200"/>
            <a:r>
              <a:rPr lang="en-US" sz="3600" dirty="0">
                <a:solidFill>
                  <a:prstClr val="black"/>
                </a:solidFill>
              </a:rPr>
              <a:t>...</a:t>
            </a:r>
          </a:p>
        </p:txBody>
      </p:sp>
      <p:sp>
        <p:nvSpPr>
          <p:cNvPr id="16" name="TextBox 15"/>
          <p:cNvSpPr txBox="1"/>
          <p:nvPr/>
        </p:nvSpPr>
        <p:spPr>
          <a:xfrm>
            <a:off x="7156058" y="4341607"/>
            <a:ext cx="569387" cy="646331"/>
          </a:xfrm>
          <a:prstGeom prst="rect">
            <a:avLst/>
          </a:prstGeom>
          <a:noFill/>
        </p:spPr>
        <p:txBody>
          <a:bodyPr wrap="none" rtlCol="0">
            <a:spAutoFit/>
          </a:bodyPr>
          <a:lstStyle/>
          <a:p>
            <a:pPr defTabSz="457200"/>
            <a:r>
              <a:rPr lang="en-US" sz="3600">
                <a:solidFill>
                  <a:prstClr val="black"/>
                </a:solidFill>
              </a:rPr>
              <a:t>...</a:t>
            </a:r>
          </a:p>
        </p:txBody>
      </p:sp>
      <p:sp>
        <p:nvSpPr>
          <p:cNvPr id="17" name="TextBox 16"/>
          <p:cNvSpPr txBox="1"/>
          <p:nvPr/>
        </p:nvSpPr>
        <p:spPr>
          <a:xfrm>
            <a:off x="1170864" y="1775362"/>
            <a:ext cx="6950941" cy="830997"/>
          </a:xfrm>
          <a:prstGeom prst="rect">
            <a:avLst/>
          </a:prstGeom>
          <a:noFill/>
        </p:spPr>
        <p:txBody>
          <a:bodyPr wrap="none" rtlCol="0">
            <a:spAutoFit/>
          </a:bodyPr>
          <a:lstStyle/>
          <a:p>
            <a:pPr algn="ctr" defTabSz="457200"/>
            <a:r>
              <a:rPr lang="en-US" sz="2800" b="1" dirty="0">
                <a:solidFill>
                  <a:prstClr val="black"/>
                </a:solidFill>
              </a:rPr>
              <a:t>Hyperparameter </a:t>
            </a:r>
            <a:r>
              <a:rPr lang="en-US" sz="2800" b="1" dirty="0" smtClean="0">
                <a:solidFill>
                  <a:prstClr val="black"/>
                </a:solidFill>
              </a:rPr>
              <a:t>Search: </a:t>
            </a:r>
            <a:r>
              <a:rPr lang="en-US" sz="2800" b="1" dirty="0">
                <a:solidFill>
                  <a:prstClr val="black"/>
                </a:solidFill>
              </a:rPr>
              <a:t>up to ~10,000x</a:t>
            </a:r>
          </a:p>
          <a:p>
            <a:pPr algn="ctr" defTabSz="457200"/>
            <a:r>
              <a:rPr lang="en-US" sz="2000" b="1" dirty="0">
                <a:solidFill>
                  <a:prstClr val="black"/>
                </a:solidFill>
              </a:rPr>
              <a:t>Depends on search strategy</a:t>
            </a:r>
          </a:p>
        </p:txBody>
      </p:sp>
      <p:sp>
        <p:nvSpPr>
          <p:cNvPr id="18" name="TextBox 17"/>
          <p:cNvSpPr txBox="1"/>
          <p:nvPr/>
        </p:nvSpPr>
        <p:spPr>
          <a:xfrm>
            <a:off x="752868" y="3038445"/>
            <a:ext cx="4285147" cy="523220"/>
          </a:xfrm>
          <a:prstGeom prst="rect">
            <a:avLst/>
          </a:prstGeom>
          <a:noFill/>
        </p:spPr>
        <p:txBody>
          <a:bodyPr wrap="none" rtlCol="0">
            <a:spAutoFit/>
          </a:bodyPr>
          <a:lstStyle/>
          <a:p>
            <a:pPr defTabSz="457200"/>
            <a:r>
              <a:rPr lang="en-US" sz="2800" b="1" dirty="0">
                <a:solidFill>
                  <a:prstClr val="black"/>
                </a:solidFill>
              </a:rPr>
              <a:t>Data </a:t>
            </a:r>
            <a:r>
              <a:rPr lang="en-US" sz="2800" b="1" dirty="0" smtClean="0">
                <a:solidFill>
                  <a:prstClr val="black"/>
                </a:solidFill>
              </a:rPr>
              <a:t>Parallel: 10x-1000x</a:t>
            </a:r>
            <a:endParaRPr lang="en-US" sz="2800" b="1" dirty="0">
              <a:solidFill>
                <a:prstClr val="black"/>
              </a:solidFill>
            </a:endParaRPr>
          </a:p>
        </p:txBody>
      </p:sp>
      <p:sp>
        <p:nvSpPr>
          <p:cNvPr id="19" name="TextBox 18"/>
          <p:cNvSpPr txBox="1"/>
          <p:nvPr/>
        </p:nvSpPr>
        <p:spPr>
          <a:xfrm>
            <a:off x="6339824" y="3051057"/>
            <a:ext cx="2541080" cy="954107"/>
          </a:xfrm>
          <a:prstGeom prst="rect">
            <a:avLst/>
          </a:prstGeom>
          <a:noFill/>
        </p:spPr>
        <p:txBody>
          <a:bodyPr wrap="none" rtlCol="0">
            <a:spAutoFit/>
          </a:bodyPr>
          <a:lstStyle/>
          <a:p>
            <a:pPr defTabSz="457200"/>
            <a:r>
              <a:rPr lang="en-US" sz="2800" b="1" dirty="0">
                <a:solidFill>
                  <a:prstClr val="black"/>
                </a:solidFill>
              </a:rPr>
              <a:t>Data Parallel  </a:t>
            </a:r>
          </a:p>
          <a:p>
            <a:pPr defTabSz="457200"/>
            <a:r>
              <a:rPr lang="en-US" sz="2800" b="1" dirty="0" smtClean="0">
                <a:solidFill>
                  <a:prstClr val="black"/>
                </a:solidFill>
              </a:rPr>
              <a:t>10x-1000x</a:t>
            </a:r>
            <a:endParaRPr lang="en-US" sz="2800" b="1" dirty="0">
              <a:solidFill>
                <a:prstClr val="black"/>
              </a:solidFill>
            </a:endParaRPr>
          </a:p>
        </p:txBody>
      </p:sp>
      <p:sp>
        <p:nvSpPr>
          <p:cNvPr id="20" name="TextBox 19"/>
          <p:cNvSpPr txBox="1"/>
          <p:nvPr/>
        </p:nvSpPr>
        <p:spPr>
          <a:xfrm>
            <a:off x="3099201" y="4300210"/>
            <a:ext cx="569387" cy="646331"/>
          </a:xfrm>
          <a:prstGeom prst="rect">
            <a:avLst/>
          </a:prstGeom>
          <a:noFill/>
        </p:spPr>
        <p:txBody>
          <a:bodyPr wrap="none" rtlCol="0">
            <a:spAutoFit/>
          </a:bodyPr>
          <a:lstStyle/>
          <a:p>
            <a:pPr defTabSz="457200"/>
            <a:r>
              <a:rPr lang="en-US" sz="3600">
                <a:solidFill>
                  <a:prstClr val="black"/>
                </a:solidFill>
              </a:rPr>
              <a:t>...</a:t>
            </a:r>
          </a:p>
        </p:txBody>
      </p:sp>
      <p:sp>
        <p:nvSpPr>
          <p:cNvPr id="21" name="Rectangle 20"/>
          <p:cNvSpPr/>
          <p:nvPr/>
        </p:nvSpPr>
        <p:spPr>
          <a:xfrm>
            <a:off x="6152873" y="4104596"/>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a:solidFill>
                  <a:prstClr val="white"/>
                </a:solidFill>
              </a:rPr>
              <a:t>10x-100x</a:t>
            </a:r>
          </a:p>
        </p:txBody>
      </p:sp>
      <p:sp>
        <p:nvSpPr>
          <p:cNvPr id="22" name="Rectangle 21"/>
          <p:cNvSpPr/>
          <p:nvPr/>
        </p:nvSpPr>
        <p:spPr>
          <a:xfrm>
            <a:off x="3978139" y="4104596"/>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smtClean="0">
                <a:solidFill>
                  <a:prstClr val="white"/>
                </a:solidFill>
              </a:rPr>
              <a:t>10x-100x</a:t>
            </a:r>
            <a:endParaRPr lang="en-US" sz="1400" dirty="0">
              <a:solidFill>
                <a:prstClr val="white"/>
              </a:solidFill>
            </a:endParaRPr>
          </a:p>
        </p:txBody>
      </p:sp>
      <p:sp>
        <p:nvSpPr>
          <p:cNvPr id="23" name="Rectangle 22"/>
          <p:cNvSpPr/>
          <p:nvPr/>
        </p:nvSpPr>
        <p:spPr>
          <a:xfrm>
            <a:off x="1874449" y="4104639"/>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smtClean="0">
                <a:solidFill>
                  <a:prstClr val="white"/>
                </a:solidFill>
              </a:rPr>
              <a:t>10x-100x</a:t>
            </a:r>
            <a:endParaRPr lang="en-US" sz="1400" dirty="0">
              <a:solidFill>
                <a:prstClr val="white"/>
              </a:solidFill>
            </a:endParaRPr>
          </a:p>
        </p:txBody>
      </p:sp>
      <p:sp>
        <p:nvSpPr>
          <p:cNvPr id="24" name="Rectangle 23"/>
          <p:cNvSpPr/>
          <p:nvPr/>
        </p:nvSpPr>
        <p:spPr>
          <a:xfrm>
            <a:off x="752867" y="4104596"/>
            <a:ext cx="997940" cy="680319"/>
          </a:xfrm>
          <a:prstGeom prst="rect">
            <a:avLst/>
          </a:prstGeom>
          <a:solidFill>
            <a:schemeClr val="tx1">
              <a:lumMod val="60000"/>
              <a:lumOff val="40000"/>
            </a:schemeClr>
          </a:solidFill>
          <a:ln>
            <a:solidFill>
              <a:schemeClr val="tx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400" dirty="0">
                <a:solidFill>
                  <a:prstClr val="white"/>
                </a:solidFill>
              </a:rPr>
              <a:t>Model</a:t>
            </a:r>
          </a:p>
          <a:p>
            <a:pPr algn="ctr" defTabSz="457200"/>
            <a:r>
              <a:rPr lang="en-US" sz="1400" dirty="0">
                <a:solidFill>
                  <a:prstClr val="white"/>
                </a:solidFill>
              </a:rPr>
              <a:t>Parallel</a:t>
            </a:r>
          </a:p>
          <a:p>
            <a:pPr algn="ctr" defTabSz="457200"/>
            <a:r>
              <a:rPr lang="en-US" sz="1400" dirty="0" smtClean="0">
                <a:solidFill>
                  <a:prstClr val="white"/>
                </a:solidFill>
              </a:rPr>
              <a:t>10x-100x</a:t>
            </a:r>
            <a:endParaRPr lang="en-US" sz="1400" dirty="0">
              <a:solidFill>
                <a:prstClr val="white"/>
              </a:solidFill>
            </a:endParaRPr>
          </a:p>
        </p:txBody>
      </p:sp>
      <p:sp>
        <p:nvSpPr>
          <p:cNvPr id="25" name="Text Placeholder 3"/>
          <p:cNvSpPr>
            <a:spLocks noGrp="1"/>
          </p:cNvSpPr>
          <p:nvPr>
            <p:ph type="body" sz="quarter" idx="12"/>
          </p:nvPr>
        </p:nvSpPr>
        <p:spPr>
          <a:xfrm>
            <a:off x="457201" y="882971"/>
            <a:ext cx="8372901" cy="374786"/>
          </a:xfrm>
        </p:spPr>
        <p:txBody>
          <a:bodyPr/>
          <a:lstStyle/>
          <a:p>
            <a:r>
              <a:rPr lang="en-US" dirty="0"/>
              <a:t>10,000 x 10-1000 x 10-100 = 1M – 1000M  </a:t>
            </a:r>
            <a:r>
              <a:rPr lang="en-US" dirty="0" smtClean="0"/>
              <a:t>processing elements</a:t>
            </a:r>
            <a:endParaRPr lang="en-US" dirty="0"/>
          </a:p>
          <a:p>
            <a:endParaRPr lang="en-US" dirty="0"/>
          </a:p>
        </p:txBody>
      </p:sp>
    </p:spTree>
    <p:extLst>
      <p:ext uri="{BB962C8B-B14F-4D97-AF65-F5344CB8AC3E}">
        <p14:creationId xmlns:p14="http://schemas.microsoft.com/office/powerpoint/2010/main" val="11517890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CANDLE TUTORIALS</a:t>
            </a:r>
            <a:endParaRPr lang="en-US" dirty="0"/>
          </a:p>
        </p:txBody>
      </p:sp>
      <p:sp>
        <p:nvSpPr>
          <p:cNvPr id="3" name="Content Placeholder 2"/>
          <p:cNvSpPr>
            <a:spLocks noGrp="1"/>
          </p:cNvSpPr>
          <p:nvPr>
            <p:ph idx="1"/>
          </p:nvPr>
        </p:nvSpPr>
        <p:spPr/>
        <p:txBody>
          <a:bodyPr/>
          <a:lstStyle/>
          <a:p>
            <a:r>
              <a:rPr lang="en-US" dirty="0" smtClean="0"/>
              <a:t>May </a:t>
            </a:r>
            <a:r>
              <a:rPr lang="en-US" dirty="0"/>
              <a:t>be found here: https://</a:t>
            </a:r>
            <a:r>
              <a:rPr lang="en-US" dirty="0" smtClean="0"/>
              <a:t>github.com/ECP-CANDLE/Tutorials</a:t>
            </a:r>
          </a:p>
          <a:p>
            <a:endParaRPr lang="en-US" dirty="0"/>
          </a:p>
          <a:p>
            <a:r>
              <a:rPr lang="en-US" dirty="0" smtClean="0"/>
              <a:t>See the top-level README to get started with the installation</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3</a:t>
            </a:fld>
            <a:endParaRPr lang="en-US" dirty="0"/>
          </a:p>
        </p:txBody>
      </p:sp>
    </p:spTree>
    <p:extLst>
      <p:ext uri="{BB962C8B-B14F-4D97-AF65-F5344CB8AC3E}">
        <p14:creationId xmlns:p14="http://schemas.microsoft.com/office/powerpoint/2010/main" val="13941691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133295"/>
            <a:ext cx="8372901" cy="621711"/>
          </a:xfrm>
        </p:spPr>
        <p:txBody>
          <a:bodyPr/>
          <a:lstStyle/>
          <a:p>
            <a:r>
              <a:rPr lang="en-US" dirty="0" smtClean="0"/>
              <a:t>CANDLE Performance</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30</a:t>
            </a:fld>
            <a:endParaRPr lang="en-US" dirty="0"/>
          </a:p>
        </p:txBody>
      </p:sp>
      <p:pic>
        <p:nvPicPr>
          <p:cNvPr id="9" name="Picture 2" descr="C:\cygwin\home\wozniak\collab\CANDLE-Papers\2017\CAFCW\plots\scalin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480" y="911678"/>
            <a:ext cx="4554120" cy="273247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p:nvPr/>
        </p:nvPicPr>
        <p:blipFill rotWithShape="1">
          <a:blip r:embed="rId3">
            <a:extLst>
              <a:ext uri="{28A0092B-C50C-407E-A947-70E740481C1C}">
                <a14:useLocalDpi xmlns:a14="http://schemas.microsoft.com/office/drawing/2010/main" val="0"/>
              </a:ext>
            </a:extLst>
          </a:blip>
          <a:srcRect b="1157"/>
          <a:stretch/>
        </p:blipFill>
        <p:spPr bwMode="auto">
          <a:xfrm>
            <a:off x="3781022" y="1636692"/>
            <a:ext cx="5186709" cy="3080913"/>
          </a:xfrm>
          <a:prstGeom prst="rect">
            <a:avLst/>
          </a:prstGeom>
          <a:noFill/>
          <a:ln>
            <a:noFill/>
          </a:ln>
        </p:spPr>
      </p:pic>
      <p:sp>
        <p:nvSpPr>
          <p:cNvPr id="3" name="TextBox 2"/>
          <p:cNvSpPr txBox="1"/>
          <p:nvPr/>
        </p:nvSpPr>
        <p:spPr>
          <a:xfrm>
            <a:off x="625033" y="3613338"/>
            <a:ext cx="2582758" cy="369332"/>
          </a:xfrm>
          <a:prstGeom prst="rect">
            <a:avLst/>
          </a:prstGeom>
          <a:noFill/>
        </p:spPr>
        <p:txBody>
          <a:bodyPr wrap="none" rtlCol="0">
            <a:spAutoFit/>
          </a:bodyPr>
          <a:lstStyle/>
          <a:p>
            <a:pPr marL="285750" indent="-285750">
              <a:buFont typeface="Arial" panose="020B0604020202020204" pitchFamily="34" charset="0"/>
              <a:buChar char="•"/>
            </a:pPr>
            <a:r>
              <a:rPr lang="en-US" dirty="0" smtClean="0"/>
              <a:t>Delivers 1+ petaflop!</a:t>
            </a:r>
            <a:endParaRPr lang="en-US" dirty="0"/>
          </a:p>
        </p:txBody>
      </p:sp>
    </p:spTree>
    <p:extLst>
      <p:ext uri="{BB962C8B-B14F-4D97-AF65-F5344CB8AC3E}">
        <p14:creationId xmlns:p14="http://schemas.microsoft.com/office/powerpoint/2010/main" val="9351084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over time for search</a:t>
            </a: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r>
              <a:rPr lang="en-US" dirty="0" smtClean="0"/>
              <a:t>Typical load plot for NT3 workflow on Cori</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31</a:t>
            </a:fld>
            <a:endParaRPr lang="en-US" dirty="0"/>
          </a:p>
        </p:txBody>
      </p:sp>
      <p:pic>
        <p:nvPicPr>
          <p:cNvPr id="6146" name="Picture 2" descr="C:\cygwin\home\wozniak\collab\CANDLE-Papers\2017\CAFCW\plots\nt3-load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1161" y="1280345"/>
            <a:ext cx="6823608" cy="2558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09883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Ramp up / ramp down</a:t>
            </a: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r>
              <a:rPr lang="en-US" dirty="0" smtClean="0"/>
              <a:t>Zoom in on single iteration on Titan</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32</a:t>
            </a:fld>
            <a:endParaRPr lang="en-US" dirty="0"/>
          </a:p>
        </p:txBody>
      </p:sp>
      <p:pic>
        <p:nvPicPr>
          <p:cNvPr id="8194" name="Picture 2" descr="C:\cygwin\home\wozniak\collab\CANDLE-Papers\2017\CAFCW\plots\loads\loa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9603" y="1382883"/>
            <a:ext cx="6924718" cy="25967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38214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HYPERPARAMETER OPTIMIZATION</a:t>
            </a:r>
          </a:p>
          <a:p>
            <a:endParaRPr lang="en-US" dirty="0"/>
          </a:p>
        </p:txBody>
      </p:sp>
    </p:spTree>
    <p:extLst>
      <p:ext uri="{BB962C8B-B14F-4D97-AF65-F5344CB8AC3E}">
        <p14:creationId xmlns:p14="http://schemas.microsoft.com/office/powerpoint/2010/main" val="19290494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HYPERPARAMETER OPTIMIZATION	</a:t>
            </a:r>
            <a:endParaRPr lang="en-US" dirty="0"/>
          </a:p>
        </p:txBody>
      </p:sp>
      <p:sp>
        <p:nvSpPr>
          <p:cNvPr id="3" name="Content Placeholder 2"/>
          <p:cNvSpPr>
            <a:spLocks noGrp="1"/>
          </p:cNvSpPr>
          <p:nvPr>
            <p:ph idx="1"/>
          </p:nvPr>
        </p:nvSpPr>
        <p:spPr/>
        <p:txBody>
          <a:bodyPr/>
          <a:lstStyle/>
          <a:p>
            <a:r>
              <a:rPr lang="en-US" dirty="0" smtClean="0"/>
              <a:t>Neural networks have a large number of possible configuration parameters, called </a:t>
            </a:r>
            <a:r>
              <a:rPr lang="en-US" i="1" dirty="0" smtClean="0"/>
              <a:t>hyperparameters</a:t>
            </a:r>
          </a:p>
          <a:p>
            <a:pPr lvl="1"/>
            <a:r>
              <a:rPr lang="en-US" dirty="0" smtClean="0"/>
              <a:t>Avoids collision with NN </a:t>
            </a:r>
            <a:r>
              <a:rPr lang="en-US" i="1" dirty="0" smtClean="0"/>
              <a:t>weights</a:t>
            </a:r>
            <a:r>
              <a:rPr lang="en-US" dirty="0" smtClean="0"/>
              <a:t>, which are sometimes called </a:t>
            </a:r>
            <a:r>
              <a:rPr lang="en-US" i="1" dirty="0" smtClean="0"/>
              <a:t>parameters</a:t>
            </a:r>
            <a:endParaRPr lang="en-US" dirty="0"/>
          </a:p>
          <a:p>
            <a:r>
              <a:rPr lang="en-US" dirty="0" smtClean="0"/>
              <a:t>Applying optimization can automate part of the design of the neural network</a:t>
            </a:r>
          </a:p>
          <a:p>
            <a:endParaRPr lang="en-US" dirty="0" smtClean="0"/>
          </a:p>
          <a:p>
            <a:r>
              <a:rPr lang="en-US" dirty="0" smtClean="0"/>
              <a:t>In the cancer Pilot 1 autoencoder shown, </a:t>
            </a:r>
            <a:br>
              <a:rPr lang="en-US" dirty="0" smtClean="0"/>
            </a:br>
            <a:r>
              <a:rPr lang="en-US" dirty="0" smtClean="0"/>
              <a:t>the system can determine</a:t>
            </a:r>
          </a:p>
          <a:p>
            <a:pPr lvl="1"/>
            <a:r>
              <a:rPr lang="en-US" dirty="0" smtClean="0"/>
              <a:t>How many neurons to put in each layer</a:t>
            </a:r>
          </a:p>
          <a:p>
            <a:pPr lvl="1"/>
            <a:r>
              <a:rPr lang="en-US" dirty="0" smtClean="0"/>
              <a:t>What activation function to use</a:t>
            </a:r>
          </a:p>
          <a:p>
            <a:pPr lvl="1"/>
            <a:r>
              <a:rPr lang="en-US" dirty="0" smtClean="0"/>
              <a:t>What batch size to use</a:t>
            </a:r>
          </a:p>
          <a:p>
            <a:pPr lvl="1"/>
            <a:r>
              <a:rPr lang="en-US" dirty="0" smtClean="0"/>
              <a:t>Etc.</a:t>
            </a:r>
            <a:endParaRPr lang="en-US" dirty="0"/>
          </a:p>
          <a:p>
            <a:endParaRPr lang="en-US" dirty="0"/>
          </a:p>
        </p:txBody>
      </p:sp>
      <p:sp>
        <p:nvSpPr>
          <p:cNvPr id="4" name="Text Placeholder 3"/>
          <p:cNvSpPr>
            <a:spLocks noGrp="1"/>
          </p:cNvSpPr>
          <p:nvPr>
            <p:ph type="body" sz="quarter" idx="12"/>
          </p:nvPr>
        </p:nvSpPr>
        <p:spPr/>
        <p:txBody>
          <a:bodyPr/>
          <a:lstStyle/>
          <a:p>
            <a:r>
              <a:rPr lang="en-US" dirty="0" smtClean="0"/>
              <a:t>Hyperparameter optimization = HPO</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34</a:t>
            </a:fld>
            <a:endParaRPr lang="en-US" dirty="0"/>
          </a:p>
        </p:txBody>
      </p:sp>
      <p:pic>
        <p:nvPicPr>
          <p:cNvPr id="6" name="Picture 5"/>
          <p:cNvPicPr>
            <a:picLocks noChangeAspect="1"/>
          </p:cNvPicPr>
          <p:nvPr/>
        </p:nvPicPr>
        <p:blipFill rotWithShape="1">
          <a:blip r:embed="rId2"/>
          <a:srcRect l="6305" t="8047" r="6484" b="7458"/>
          <a:stretch/>
        </p:blipFill>
        <p:spPr>
          <a:xfrm>
            <a:off x="5808015" y="2775692"/>
            <a:ext cx="3186917" cy="2307767"/>
          </a:xfrm>
          <a:prstGeom prst="rect">
            <a:avLst/>
          </a:prstGeom>
        </p:spPr>
      </p:pic>
    </p:spTree>
    <p:extLst>
      <p:ext uri="{BB962C8B-B14F-4D97-AF65-F5344CB8AC3E}">
        <p14:creationId xmlns:p14="http://schemas.microsoft.com/office/powerpoint/2010/main" val="35638085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expression for </a:t>
            </a:r>
            <a:r>
              <a:rPr lang="en-US" dirty="0" err="1" smtClean="0"/>
              <a:t>hpo</a:t>
            </a:r>
            <a:endParaRPr lang="en-US" dirty="0"/>
          </a:p>
        </p:txBody>
      </p:sp>
      <p:sp>
        <p:nvSpPr>
          <p:cNvPr id="3" name="Content Placeholder 2"/>
          <p:cNvSpPr>
            <a:spLocks noGrp="1"/>
          </p:cNvSpPr>
          <p:nvPr>
            <p:ph idx="1"/>
          </p:nvPr>
        </p:nvSpPr>
        <p:spPr/>
        <p:txBody>
          <a:bodyPr/>
          <a:lstStyle/>
          <a:p>
            <a:r>
              <a:rPr lang="en-US" dirty="0"/>
              <a:t>For a given problem:</a:t>
            </a:r>
          </a:p>
          <a:p>
            <a:pPr lvl="1"/>
            <a:r>
              <a:rPr lang="en-US" dirty="0"/>
              <a:t>A loss function </a:t>
            </a:r>
            <a:r>
              <a:rPr lang="en-US" b="1" i="1" dirty="0"/>
              <a:t>F</a:t>
            </a:r>
            <a:r>
              <a:rPr lang="en-US" dirty="0"/>
              <a:t> is determined on a given NN (usually accuracy)</a:t>
            </a:r>
          </a:p>
          <a:p>
            <a:pPr lvl="1"/>
            <a:r>
              <a:rPr lang="en-US" dirty="0"/>
              <a:t>The hyperparameter optimization problem is to minimize </a:t>
            </a:r>
            <a:r>
              <a:rPr lang="en-US" b="1" i="1" dirty="0"/>
              <a:t>F(p)</a:t>
            </a:r>
            <a:r>
              <a:rPr lang="en-US" dirty="0"/>
              <a:t>, </a:t>
            </a:r>
          </a:p>
          <a:p>
            <a:pPr lvl="2"/>
            <a:r>
              <a:rPr lang="en-US" dirty="0"/>
              <a:t>for all hyperparameter sets </a:t>
            </a:r>
            <a:r>
              <a:rPr lang="en-US" b="1" i="1" dirty="0"/>
              <a:t>p</a:t>
            </a:r>
            <a:r>
              <a:rPr lang="en-US" dirty="0"/>
              <a:t> in the valid parameter space </a:t>
            </a:r>
            <a:r>
              <a:rPr lang="en-US" b="1" i="1" dirty="0"/>
              <a:t>P</a:t>
            </a:r>
            <a:r>
              <a:rPr lang="en-US" dirty="0"/>
              <a:t>, </a:t>
            </a:r>
          </a:p>
          <a:p>
            <a:pPr lvl="2"/>
            <a:r>
              <a:rPr lang="en-US" dirty="0"/>
              <a:t>however, </a:t>
            </a:r>
            <a:r>
              <a:rPr lang="en-US" b="1" i="1" dirty="0"/>
              <a:t>P</a:t>
            </a:r>
            <a:r>
              <a:rPr lang="en-US" dirty="0"/>
              <a:t> is large and </a:t>
            </a:r>
            <a:r>
              <a:rPr lang="en-US" b="1" i="1" dirty="0"/>
              <a:t>F</a:t>
            </a:r>
            <a:r>
              <a:rPr lang="en-US" dirty="0"/>
              <a:t> is expensive.  </a:t>
            </a:r>
          </a:p>
          <a:p>
            <a:pPr lvl="2"/>
            <a:r>
              <a:rPr lang="en-US" b="1" i="1" dirty="0"/>
              <a:t>P</a:t>
            </a:r>
            <a:r>
              <a:rPr lang="en-US" dirty="0"/>
              <a:t> is the cross product of all valid network settings, </a:t>
            </a:r>
          </a:p>
          <a:p>
            <a:pPr lvl="3"/>
            <a:r>
              <a:rPr lang="en-US" dirty="0"/>
              <a:t>some of which may be categorical, some integer, some continuous.  </a:t>
            </a:r>
          </a:p>
          <a:p>
            <a:pPr lvl="2"/>
            <a:r>
              <a:rPr lang="en-US" dirty="0"/>
              <a:t>Evaluating </a:t>
            </a:r>
            <a:r>
              <a:rPr lang="en-US" b="1" i="1" dirty="0"/>
              <a:t>F</a:t>
            </a:r>
            <a:r>
              <a:rPr lang="en-US" dirty="0"/>
              <a:t> involves training the network on a training data set and applying it to the validation </a:t>
            </a:r>
            <a:r>
              <a:rPr lang="en-US" dirty="0" smtClean="0"/>
              <a:t>set</a:t>
            </a:r>
          </a:p>
          <a:p>
            <a:r>
              <a:rPr lang="en-US" dirty="0" smtClean="0"/>
              <a:t>We can use a generic, previously developed method to optimize </a:t>
            </a:r>
            <a:r>
              <a:rPr lang="en-US" b="1" i="1" dirty="0" smtClean="0"/>
              <a:t>F</a:t>
            </a:r>
            <a:r>
              <a:rPr lang="en-US" dirty="0" smtClean="0"/>
              <a:t> !</a:t>
            </a:r>
          </a:p>
          <a:p>
            <a:r>
              <a:rPr lang="en-US" dirty="0" smtClean="0"/>
              <a:t>These methods require and can use large compute resources</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35</a:t>
            </a:fld>
            <a:endParaRPr lang="en-US" dirty="0"/>
          </a:p>
        </p:txBody>
      </p:sp>
    </p:spTree>
    <p:extLst>
      <p:ext uri="{BB962C8B-B14F-4D97-AF65-F5344CB8AC3E}">
        <p14:creationId xmlns:p14="http://schemas.microsoft.com/office/powerpoint/2010/main" val="872941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STRATEGIES </a:t>
            </a:r>
            <a:endParaRPr lang="en-US" dirty="0"/>
          </a:p>
        </p:txBody>
      </p:sp>
      <p:sp>
        <p:nvSpPr>
          <p:cNvPr id="3" name="Content Placeholder 2"/>
          <p:cNvSpPr>
            <a:spLocks noGrp="1"/>
          </p:cNvSpPr>
          <p:nvPr>
            <p:ph idx="1"/>
          </p:nvPr>
        </p:nvSpPr>
        <p:spPr/>
        <p:txBody>
          <a:bodyPr/>
          <a:lstStyle/>
          <a:p>
            <a:r>
              <a:rPr lang="en-US" dirty="0" smtClean="0"/>
              <a:t>Grid search</a:t>
            </a:r>
          </a:p>
          <a:p>
            <a:pPr marL="0" indent="0">
              <a:buNone/>
            </a:pPr>
            <a:endParaRPr lang="en-US" dirty="0" smtClean="0"/>
          </a:p>
          <a:p>
            <a:r>
              <a:rPr lang="en-US" dirty="0" smtClean="0"/>
              <a:t>Random search</a:t>
            </a:r>
          </a:p>
          <a:p>
            <a:pPr marL="0" indent="0">
              <a:buNone/>
            </a:pPr>
            <a:endParaRPr lang="en-US" dirty="0" smtClean="0"/>
          </a:p>
          <a:p>
            <a:r>
              <a:rPr lang="en-US" dirty="0" smtClean="0"/>
              <a:t>Generic optimization</a:t>
            </a:r>
          </a:p>
          <a:p>
            <a:pPr lvl="1"/>
            <a:r>
              <a:rPr lang="en-US" dirty="0" smtClean="0"/>
              <a:t>Stochastic gradient descent</a:t>
            </a:r>
          </a:p>
          <a:p>
            <a:pPr lvl="1"/>
            <a:r>
              <a:rPr lang="en-US" dirty="0" smtClean="0"/>
              <a:t>Evolutionary algorithms</a:t>
            </a:r>
          </a:p>
          <a:p>
            <a:pPr lvl="1"/>
            <a:r>
              <a:rPr lang="en-US" dirty="0" smtClean="0"/>
              <a:t>Model-based optimization</a:t>
            </a:r>
            <a:endParaRPr lang="en-US" dirty="0"/>
          </a:p>
          <a:p>
            <a:r>
              <a:rPr lang="en-US" dirty="0" smtClean="0"/>
              <a:t>NN hyperparameter-specific optimization</a:t>
            </a:r>
          </a:p>
          <a:p>
            <a:pPr lvl="1"/>
            <a:r>
              <a:rPr lang="en-US" dirty="0" err="1" smtClean="0"/>
              <a:t>Hyperopt</a:t>
            </a:r>
            <a:r>
              <a:rPr lang="en-US" dirty="0" smtClean="0"/>
              <a:t>, NEAT, </a:t>
            </a:r>
            <a:r>
              <a:rPr lang="en-US" dirty="0" err="1" smtClean="0"/>
              <a:t>Optunity</a:t>
            </a:r>
            <a:r>
              <a:rPr lang="en-US" dirty="0" smtClean="0"/>
              <a:t>, …</a:t>
            </a:r>
          </a:p>
          <a:p>
            <a:endParaRPr lang="en-US"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36</a:t>
            </a:fld>
            <a:endParaRPr lang="en-US" dirty="0"/>
          </a:p>
        </p:txBody>
      </p:sp>
    </p:spTree>
    <p:extLst>
      <p:ext uri="{BB962C8B-B14F-4D97-AF65-F5344CB8AC3E}">
        <p14:creationId xmlns:p14="http://schemas.microsoft.com/office/powerpoint/2010/main" val="25479095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154254"/>
            <a:ext cx="8372901" cy="621711"/>
          </a:xfrm>
        </p:spPr>
        <p:txBody>
          <a:bodyPr/>
          <a:lstStyle/>
          <a:p>
            <a:r>
              <a:rPr lang="en-US" dirty="0" smtClean="0"/>
              <a:t>Candle Hyperparameter learning</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37</a:t>
            </a:fld>
            <a:endParaRPr lang="en-US" dirty="0"/>
          </a:p>
        </p:txBody>
      </p:sp>
      <p:pic>
        <p:nvPicPr>
          <p:cNvPr id="8" name="Picture 7"/>
          <p:cNvPicPr>
            <a:picLocks noChangeAspect="1"/>
          </p:cNvPicPr>
          <p:nvPr/>
        </p:nvPicPr>
        <p:blipFill>
          <a:blip r:embed="rId2"/>
          <a:stretch>
            <a:fillRect/>
          </a:stretch>
        </p:blipFill>
        <p:spPr>
          <a:xfrm>
            <a:off x="3965284" y="1114924"/>
            <a:ext cx="4846207" cy="2864534"/>
          </a:xfrm>
          <a:prstGeom prst="rect">
            <a:avLst/>
          </a:prstGeom>
        </p:spPr>
      </p:pic>
      <p:sp>
        <p:nvSpPr>
          <p:cNvPr id="10" name="Rectangle 9"/>
          <p:cNvSpPr/>
          <p:nvPr/>
        </p:nvSpPr>
        <p:spPr>
          <a:xfrm>
            <a:off x="789709" y="4116618"/>
            <a:ext cx="8021782" cy="738664"/>
          </a:xfrm>
          <a:prstGeom prst="rect">
            <a:avLst/>
          </a:prstGeom>
        </p:spPr>
        <p:txBody>
          <a:bodyPr wrap="square">
            <a:spAutoFit/>
          </a:bodyPr>
          <a:lstStyle/>
          <a:p>
            <a:r>
              <a:rPr lang="en-US" sz="1400" dirty="0">
                <a:solidFill>
                  <a:srgbClr val="000000"/>
                </a:solidFill>
              </a:rPr>
              <a:t>Predicting Tumor Cell Line Response to Drug Pairs with Deep Learning, F. Xia, M. Shukla, T. </a:t>
            </a:r>
            <a:r>
              <a:rPr lang="en-US" sz="1400" dirty="0" err="1">
                <a:solidFill>
                  <a:srgbClr val="000000"/>
                </a:solidFill>
              </a:rPr>
              <a:t>Brettin</a:t>
            </a:r>
            <a:r>
              <a:rPr lang="en-US" sz="1400" dirty="0">
                <a:solidFill>
                  <a:srgbClr val="000000"/>
                </a:solidFill>
              </a:rPr>
              <a:t>, C. Garcia-Cardona, J. Cohn, J. Allen, S. </a:t>
            </a:r>
            <a:r>
              <a:rPr lang="en-US" sz="1400" dirty="0" err="1">
                <a:solidFill>
                  <a:srgbClr val="000000"/>
                </a:solidFill>
              </a:rPr>
              <a:t>Maslov</a:t>
            </a:r>
            <a:r>
              <a:rPr lang="en-US" sz="1400" dirty="0">
                <a:solidFill>
                  <a:srgbClr val="000000"/>
                </a:solidFill>
              </a:rPr>
              <a:t>, Y. </a:t>
            </a:r>
            <a:r>
              <a:rPr lang="en-US" sz="1400" dirty="0" err="1">
                <a:solidFill>
                  <a:srgbClr val="000000"/>
                </a:solidFill>
              </a:rPr>
              <a:t>Evrard</a:t>
            </a:r>
            <a:r>
              <a:rPr lang="en-US" sz="1400" dirty="0">
                <a:solidFill>
                  <a:srgbClr val="000000"/>
                </a:solidFill>
              </a:rPr>
              <a:t>, S. </a:t>
            </a:r>
            <a:r>
              <a:rPr lang="en-US" sz="1400" dirty="0" err="1">
                <a:solidFill>
                  <a:srgbClr val="000000"/>
                </a:solidFill>
              </a:rPr>
              <a:t>Holbeck</a:t>
            </a:r>
            <a:r>
              <a:rPr lang="en-US" sz="1400" dirty="0">
                <a:solidFill>
                  <a:srgbClr val="000000"/>
                </a:solidFill>
              </a:rPr>
              <a:t>, J. </a:t>
            </a:r>
            <a:r>
              <a:rPr lang="en-US" sz="1400" dirty="0" err="1">
                <a:solidFill>
                  <a:srgbClr val="000000"/>
                </a:solidFill>
              </a:rPr>
              <a:t>Doroshow</a:t>
            </a:r>
            <a:r>
              <a:rPr lang="en-US" sz="1400" dirty="0">
                <a:solidFill>
                  <a:srgbClr val="000000"/>
                </a:solidFill>
              </a:rPr>
              <a:t>, E. Stahlberg, and R. </a:t>
            </a:r>
            <a:r>
              <a:rPr lang="en-US" sz="1400" dirty="0" smtClean="0">
                <a:solidFill>
                  <a:srgbClr val="000000"/>
                </a:solidFill>
              </a:rPr>
              <a:t>Stevens (Computational Approaches for Cancer Workshop @ SC 2017)</a:t>
            </a:r>
            <a:endParaRPr lang="en-US" sz="1400" dirty="0">
              <a:solidFill>
                <a:srgbClr val="000000"/>
              </a:solidFill>
            </a:endParaRPr>
          </a:p>
        </p:txBody>
      </p:sp>
      <p:sp>
        <p:nvSpPr>
          <p:cNvPr id="12" name="TextBox 11"/>
          <p:cNvSpPr txBox="1"/>
          <p:nvPr/>
        </p:nvSpPr>
        <p:spPr>
          <a:xfrm>
            <a:off x="457201" y="1153630"/>
            <a:ext cx="3295402" cy="2585323"/>
          </a:xfrm>
          <a:prstGeom prst="rect">
            <a:avLst/>
          </a:prstGeom>
          <a:noFill/>
        </p:spPr>
        <p:txBody>
          <a:bodyPr wrap="square" rtlCol="0">
            <a:spAutoFit/>
          </a:bodyPr>
          <a:lstStyle/>
          <a:p>
            <a:pPr marL="117475" indent="-117475">
              <a:buFont typeface="Arial" charset="0"/>
              <a:buChar char="•"/>
            </a:pPr>
            <a:r>
              <a:rPr lang="en-US" dirty="0" smtClean="0">
                <a:solidFill>
                  <a:srgbClr val="000000"/>
                </a:solidFill>
              </a:rPr>
              <a:t>Search </a:t>
            </a:r>
            <a:r>
              <a:rPr lang="en-US" dirty="0">
                <a:solidFill>
                  <a:srgbClr val="000000"/>
                </a:solidFill>
              </a:rPr>
              <a:t>trajectory of </a:t>
            </a:r>
            <a:r>
              <a:rPr lang="en-US" dirty="0" err="1">
                <a:solidFill>
                  <a:srgbClr val="000000"/>
                </a:solidFill>
              </a:rPr>
              <a:t>mlrMBO</a:t>
            </a:r>
            <a:r>
              <a:rPr lang="en-US" dirty="0">
                <a:solidFill>
                  <a:srgbClr val="000000"/>
                </a:solidFill>
              </a:rPr>
              <a:t> </a:t>
            </a:r>
            <a:r>
              <a:rPr lang="en-US" dirty="0" smtClean="0">
                <a:solidFill>
                  <a:srgbClr val="000000"/>
                </a:solidFill>
              </a:rPr>
              <a:t>(R model-based optimization) algorithm</a:t>
            </a:r>
          </a:p>
          <a:p>
            <a:pPr marL="117475" indent="-117475">
              <a:buFont typeface="Arial" charset="0"/>
              <a:buChar char="•"/>
            </a:pPr>
            <a:r>
              <a:rPr lang="en-US" dirty="0" smtClean="0">
                <a:solidFill>
                  <a:srgbClr val="000000"/>
                </a:solidFill>
              </a:rPr>
              <a:t>Each iteration does 300 </a:t>
            </a:r>
            <a:r>
              <a:rPr lang="en-US" dirty="0">
                <a:solidFill>
                  <a:srgbClr val="000000"/>
                </a:solidFill>
              </a:rPr>
              <a:t>evaluations (batch size</a:t>
            </a:r>
            <a:r>
              <a:rPr lang="en-US" dirty="0" smtClean="0">
                <a:solidFill>
                  <a:srgbClr val="000000"/>
                </a:solidFill>
              </a:rPr>
              <a:t>)</a:t>
            </a:r>
          </a:p>
          <a:p>
            <a:pPr marL="117475" indent="-117475">
              <a:buFont typeface="Arial" charset="0"/>
              <a:buChar char="•"/>
            </a:pPr>
            <a:r>
              <a:rPr lang="en-US" dirty="0" smtClean="0">
                <a:solidFill>
                  <a:srgbClr val="000000"/>
                </a:solidFill>
              </a:rPr>
              <a:t>Minimum and average performance on validation data set decreases as the ME algorithm learns</a:t>
            </a:r>
            <a:endParaRPr lang="en-US" dirty="0">
              <a:solidFill>
                <a:srgbClr val="000000"/>
              </a:solidFill>
            </a:endParaRPr>
          </a:p>
        </p:txBody>
      </p:sp>
    </p:spTree>
    <p:extLst>
      <p:ext uri="{BB962C8B-B14F-4D97-AF65-F5344CB8AC3E}">
        <p14:creationId xmlns:p14="http://schemas.microsoft.com/office/powerpoint/2010/main" val="20816759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SYSTEMS CHALLENGES</a:t>
            </a:r>
          </a:p>
          <a:p>
            <a:endParaRPr lang="en-US" dirty="0"/>
          </a:p>
        </p:txBody>
      </p:sp>
    </p:spTree>
    <p:extLst>
      <p:ext uri="{BB962C8B-B14F-4D97-AF65-F5344CB8AC3E}">
        <p14:creationId xmlns:p14="http://schemas.microsoft.com/office/powerpoint/2010/main" val="7043450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on requirements</a:t>
            </a:r>
            <a:endParaRPr lang="en-US" dirty="0"/>
          </a:p>
        </p:txBody>
      </p:sp>
      <p:sp>
        <p:nvSpPr>
          <p:cNvPr id="3" name="Content Placeholder 2"/>
          <p:cNvSpPr>
            <a:spLocks noGrp="1"/>
          </p:cNvSpPr>
          <p:nvPr>
            <p:ph idx="1"/>
          </p:nvPr>
        </p:nvSpPr>
        <p:spPr>
          <a:xfrm>
            <a:off x="457202" y="967348"/>
            <a:ext cx="2897023" cy="3317082"/>
          </a:xfrm>
        </p:spPr>
        <p:txBody>
          <a:bodyPr/>
          <a:lstStyle/>
          <a:p>
            <a:pPr marL="0" indent="0">
              <a:buNone/>
            </a:pPr>
            <a:r>
              <a:rPr lang="en-US" sz="1400" b="1" dirty="0"/>
              <a:t>Simulation </a:t>
            </a:r>
            <a:r>
              <a:rPr lang="en-US" sz="1400" b="1" dirty="0" smtClean="0"/>
              <a:t>Applications</a:t>
            </a:r>
            <a:endParaRPr lang="en-US" sz="1400" b="1" dirty="0"/>
          </a:p>
          <a:p>
            <a:r>
              <a:rPr lang="en-US" sz="1200" b="1" dirty="0"/>
              <a:t>64bit floating point</a:t>
            </a:r>
          </a:p>
          <a:p>
            <a:r>
              <a:rPr lang="en-US" sz="1200" dirty="0"/>
              <a:t>Memory </a:t>
            </a:r>
            <a:r>
              <a:rPr lang="en-US" sz="1200" dirty="0" smtClean="0"/>
              <a:t>Bandwidth</a:t>
            </a:r>
            <a:endParaRPr lang="en-US" sz="1200" dirty="0"/>
          </a:p>
          <a:p>
            <a:r>
              <a:rPr lang="en-US" sz="1200" dirty="0"/>
              <a:t>Random Access to Memory</a:t>
            </a:r>
          </a:p>
          <a:p>
            <a:r>
              <a:rPr lang="en-US" sz="1200" dirty="0"/>
              <a:t>Sparse Matrices</a:t>
            </a:r>
          </a:p>
          <a:p>
            <a:r>
              <a:rPr lang="en-US" sz="1200" b="1" dirty="0"/>
              <a:t>Distributed Memory jobs</a:t>
            </a:r>
          </a:p>
          <a:p>
            <a:r>
              <a:rPr lang="en-US" sz="1200" dirty="0"/>
              <a:t>Synchronous I/O </a:t>
            </a:r>
            <a:r>
              <a:rPr lang="en-US" sz="1200" dirty="0" err="1"/>
              <a:t>multinode</a:t>
            </a:r>
            <a:endParaRPr lang="en-US" sz="1200" dirty="0"/>
          </a:p>
          <a:p>
            <a:r>
              <a:rPr lang="en-US" sz="1200" dirty="0"/>
              <a:t>Scalability Limited </a:t>
            </a:r>
            <a:r>
              <a:rPr lang="en-US" sz="1200" dirty="0" err="1"/>
              <a:t>c</a:t>
            </a:r>
            <a:r>
              <a:rPr lang="en-US" sz="1200" dirty="0" err="1" smtClean="0"/>
              <a:t>omm</a:t>
            </a:r>
            <a:endParaRPr lang="en-US" sz="1200" dirty="0"/>
          </a:p>
          <a:p>
            <a:r>
              <a:rPr lang="en-US" sz="1200" dirty="0"/>
              <a:t>Low Latency High Bandwidth</a:t>
            </a:r>
          </a:p>
          <a:p>
            <a:r>
              <a:rPr lang="en-US" sz="1200" dirty="0"/>
              <a:t>Large Coherency Domains </a:t>
            </a:r>
            <a:r>
              <a:rPr lang="en-US" sz="1200" dirty="0" smtClean="0"/>
              <a:t/>
            </a:r>
            <a:br>
              <a:rPr lang="en-US" sz="1200" dirty="0" smtClean="0"/>
            </a:br>
            <a:r>
              <a:rPr lang="en-US" sz="1200" dirty="0" smtClean="0"/>
              <a:t>help </a:t>
            </a:r>
            <a:r>
              <a:rPr lang="en-US" sz="1200" dirty="0"/>
              <a:t>sometimes</a:t>
            </a:r>
          </a:p>
          <a:p>
            <a:r>
              <a:rPr lang="en-US" sz="1200" b="1" dirty="0"/>
              <a:t>O typically greater than I</a:t>
            </a:r>
          </a:p>
          <a:p>
            <a:r>
              <a:rPr lang="en-US" sz="1200" b="1" dirty="0"/>
              <a:t>O rarely read</a:t>
            </a:r>
          </a:p>
          <a:p>
            <a:r>
              <a:rPr lang="en-US" sz="1200" dirty="0"/>
              <a:t>Output is data</a:t>
            </a:r>
          </a:p>
          <a:p>
            <a:endParaRPr lang="en-US" sz="1200"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39</a:t>
            </a:fld>
            <a:endParaRPr lang="en-US" dirty="0"/>
          </a:p>
        </p:txBody>
      </p:sp>
      <p:sp>
        <p:nvSpPr>
          <p:cNvPr id="6" name="Rectangle 5"/>
          <p:cNvSpPr/>
          <p:nvPr/>
        </p:nvSpPr>
        <p:spPr>
          <a:xfrm>
            <a:off x="3080759" y="968753"/>
            <a:ext cx="3285858" cy="3600986"/>
          </a:xfrm>
          <a:prstGeom prst="rect">
            <a:avLst/>
          </a:prstGeom>
        </p:spPr>
        <p:txBody>
          <a:bodyPr wrap="square">
            <a:spAutoFit/>
          </a:bodyPr>
          <a:lstStyle/>
          <a:p>
            <a:r>
              <a:rPr lang="en-US" sz="1200" b="1" dirty="0"/>
              <a:t>Big Data </a:t>
            </a:r>
            <a:r>
              <a:rPr lang="en-US" sz="1200" b="1" dirty="0" smtClean="0"/>
              <a:t>Applications</a:t>
            </a:r>
            <a:endParaRPr lang="en-US" sz="1200" b="1" dirty="0"/>
          </a:p>
          <a:p>
            <a:pPr marL="173038" lvl="0" indent="-173038" defTabSz="457200">
              <a:spcBef>
                <a:spcPts val="600"/>
              </a:spcBef>
              <a:buFont typeface="Wingdings" pitchFamily="2" charset="2"/>
              <a:buChar char="§"/>
            </a:pPr>
            <a:r>
              <a:rPr lang="en-US" sz="1200" dirty="0" smtClean="0"/>
              <a:t>64 bit and Integer important</a:t>
            </a:r>
          </a:p>
          <a:p>
            <a:pPr marL="173038" lvl="0" indent="-173038" defTabSz="457200">
              <a:spcBef>
                <a:spcPts val="600"/>
              </a:spcBef>
              <a:buFont typeface="Wingdings" pitchFamily="2" charset="2"/>
              <a:buChar char="§"/>
            </a:pPr>
            <a:r>
              <a:rPr lang="en-US" sz="1200" dirty="0" smtClean="0"/>
              <a:t>Data </a:t>
            </a:r>
            <a:r>
              <a:rPr lang="en-US" sz="1200" dirty="0"/>
              <a:t>analysis </a:t>
            </a:r>
            <a:r>
              <a:rPr lang="en-US" sz="1200" dirty="0" smtClean="0"/>
              <a:t>Pipelines</a:t>
            </a:r>
          </a:p>
          <a:p>
            <a:pPr marL="173038" lvl="0" indent="-173038" defTabSz="457200">
              <a:spcBef>
                <a:spcPts val="600"/>
              </a:spcBef>
              <a:buFont typeface="Wingdings" pitchFamily="2" charset="2"/>
              <a:buChar char="§"/>
            </a:pPr>
            <a:r>
              <a:rPr lang="en-US" sz="1200" b="1" dirty="0" smtClean="0"/>
              <a:t>DB </a:t>
            </a:r>
            <a:r>
              <a:rPr lang="en-US" sz="1200" b="1" dirty="0"/>
              <a:t>including No </a:t>
            </a:r>
            <a:r>
              <a:rPr lang="en-US" sz="1200" b="1" dirty="0" smtClean="0"/>
              <a:t>SQL</a:t>
            </a:r>
          </a:p>
          <a:p>
            <a:pPr marL="173038" lvl="0" indent="-173038" defTabSz="457200">
              <a:spcBef>
                <a:spcPts val="600"/>
              </a:spcBef>
              <a:buFont typeface="Wingdings" pitchFamily="2" charset="2"/>
              <a:buChar char="§"/>
            </a:pPr>
            <a:r>
              <a:rPr lang="en-US" sz="1200" b="1" dirty="0" smtClean="0"/>
              <a:t>MapReduce/SPARK</a:t>
            </a:r>
          </a:p>
          <a:p>
            <a:pPr marL="173038" lvl="0" indent="-173038" defTabSz="457200">
              <a:spcBef>
                <a:spcPts val="600"/>
              </a:spcBef>
              <a:buFont typeface="Wingdings" pitchFamily="2" charset="2"/>
              <a:buChar char="§"/>
            </a:pPr>
            <a:r>
              <a:rPr lang="en-US" sz="1200" dirty="0" smtClean="0"/>
              <a:t>Millions </a:t>
            </a:r>
            <a:r>
              <a:rPr lang="en-US" sz="1200" dirty="0"/>
              <a:t>of </a:t>
            </a:r>
            <a:r>
              <a:rPr lang="en-US" sz="1200" dirty="0" smtClean="0"/>
              <a:t>jobs</a:t>
            </a:r>
          </a:p>
          <a:p>
            <a:pPr marL="173038" lvl="0" indent="-173038" defTabSz="457200">
              <a:spcBef>
                <a:spcPts val="600"/>
              </a:spcBef>
              <a:buFont typeface="Wingdings" pitchFamily="2" charset="2"/>
              <a:buChar char="§"/>
            </a:pPr>
            <a:r>
              <a:rPr lang="en-US" sz="1200" dirty="0" smtClean="0"/>
              <a:t>I/O </a:t>
            </a:r>
            <a:r>
              <a:rPr lang="en-US" sz="1200" dirty="0"/>
              <a:t>bandwidth </a:t>
            </a:r>
            <a:r>
              <a:rPr lang="en-US" sz="1200" dirty="0" smtClean="0"/>
              <a:t>limited</a:t>
            </a:r>
          </a:p>
          <a:p>
            <a:pPr marL="173038" lvl="0" indent="-173038" defTabSz="457200">
              <a:spcBef>
                <a:spcPts val="600"/>
              </a:spcBef>
              <a:buFont typeface="Wingdings" pitchFamily="2" charset="2"/>
              <a:buChar char="§"/>
            </a:pPr>
            <a:r>
              <a:rPr lang="en-US" sz="1200" dirty="0" smtClean="0"/>
              <a:t>Data </a:t>
            </a:r>
            <a:r>
              <a:rPr lang="en-US" sz="1200" dirty="0"/>
              <a:t>management </a:t>
            </a:r>
            <a:r>
              <a:rPr lang="en-US" sz="1200" dirty="0" smtClean="0"/>
              <a:t>limited</a:t>
            </a:r>
          </a:p>
          <a:p>
            <a:pPr marL="173038" lvl="0" indent="-173038" defTabSz="457200">
              <a:spcBef>
                <a:spcPts val="600"/>
              </a:spcBef>
              <a:buFont typeface="Wingdings" pitchFamily="2" charset="2"/>
              <a:buChar char="§"/>
            </a:pPr>
            <a:r>
              <a:rPr lang="en-US" sz="1200" b="1" dirty="0" smtClean="0"/>
              <a:t>Many </a:t>
            </a:r>
            <a:r>
              <a:rPr lang="en-US" sz="1200" b="1" dirty="0"/>
              <a:t>task </a:t>
            </a:r>
            <a:r>
              <a:rPr lang="en-US" sz="1200" b="1" dirty="0" smtClean="0"/>
              <a:t>parallel </a:t>
            </a:r>
          </a:p>
          <a:p>
            <a:pPr marL="173038" lvl="0" indent="-173038" defTabSz="457200">
              <a:spcBef>
                <a:spcPts val="600"/>
              </a:spcBef>
              <a:buFont typeface="Wingdings" pitchFamily="2" charset="2"/>
              <a:buChar char="§"/>
            </a:pPr>
            <a:r>
              <a:rPr lang="en-US" sz="1200" dirty="0" smtClean="0"/>
              <a:t>Large-data </a:t>
            </a:r>
            <a:r>
              <a:rPr lang="en-US" sz="1200" dirty="0"/>
              <a:t>in </a:t>
            </a:r>
            <a:r>
              <a:rPr lang="en-US" sz="1200" dirty="0" smtClean="0"/>
              <a:t>and</a:t>
            </a:r>
            <a:br>
              <a:rPr lang="en-US" sz="1200" dirty="0" smtClean="0"/>
            </a:br>
            <a:r>
              <a:rPr lang="en-US" sz="1200" dirty="0" smtClean="0"/>
              <a:t>Large-data out</a:t>
            </a:r>
          </a:p>
          <a:p>
            <a:pPr marL="173038" lvl="0" indent="-173038" defTabSz="457200">
              <a:spcBef>
                <a:spcPts val="600"/>
              </a:spcBef>
              <a:buFont typeface="Wingdings" pitchFamily="2" charset="2"/>
              <a:buChar char="§"/>
            </a:pPr>
            <a:r>
              <a:rPr lang="en-US" sz="1200" dirty="0" smtClean="0"/>
              <a:t>I </a:t>
            </a:r>
            <a:r>
              <a:rPr lang="en-US" sz="1200" dirty="0"/>
              <a:t>and O both </a:t>
            </a:r>
            <a:r>
              <a:rPr lang="en-US" sz="1200" dirty="0" smtClean="0"/>
              <a:t>important</a:t>
            </a:r>
          </a:p>
          <a:p>
            <a:pPr marL="173038" lvl="0" indent="-173038" defTabSz="457200">
              <a:spcBef>
                <a:spcPts val="600"/>
              </a:spcBef>
              <a:buFont typeface="Wingdings" pitchFamily="2" charset="2"/>
              <a:buChar char="§"/>
            </a:pPr>
            <a:r>
              <a:rPr lang="en-US" sz="1200" dirty="0" smtClean="0"/>
              <a:t>O </a:t>
            </a:r>
            <a:r>
              <a:rPr lang="en-US" sz="1200" dirty="0"/>
              <a:t>is read and </a:t>
            </a:r>
            <a:r>
              <a:rPr lang="en-US" sz="1200" dirty="0" smtClean="0"/>
              <a:t>used</a:t>
            </a:r>
          </a:p>
          <a:p>
            <a:pPr marL="173038" lvl="0" indent="-173038" defTabSz="457200">
              <a:spcBef>
                <a:spcPts val="600"/>
              </a:spcBef>
              <a:buFont typeface="Wingdings" pitchFamily="2" charset="2"/>
              <a:buChar char="§"/>
            </a:pPr>
            <a:r>
              <a:rPr lang="en-US" sz="1200" dirty="0" smtClean="0"/>
              <a:t>Output </a:t>
            </a:r>
            <a:r>
              <a:rPr lang="en-US" sz="1200" dirty="0"/>
              <a:t>is data</a:t>
            </a:r>
          </a:p>
        </p:txBody>
      </p:sp>
      <p:sp>
        <p:nvSpPr>
          <p:cNvPr id="7" name="Rectangle 6"/>
          <p:cNvSpPr/>
          <p:nvPr/>
        </p:nvSpPr>
        <p:spPr>
          <a:xfrm>
            <a:off x="5858142" y="978410"/>
            <a:ext cx="3285858" cy="3939540"/>
          </a:xfrm>
          <a:prstGeom prst="rect">
            <a:avLst/>
          </a:prstGeom>
        </p:spPr>
        <p:txBody>
          <a:bodyPr wrap="square">
            <a:spAutoFit/>
          </a:bodyPr>
          <a:lstStyle/>
          <a:p>
            <a:r>
              <a:rPr lang="en-US" sz="1200" b="1" dirty="0" smtClean="0"/>
              <a:t>Deep </a:t>
            </a:r>
            <a:r>
              <a:rPr lang="en-US" sz="1200" b="1" dirty="0"/>
              <a:t>Learning </a:t>
            </a:r>
            <a:r>
              <a:rPr lang="en-US" sz="1200" b="1" dirty="0" smtClean="0"/>
              <a:t>Applications</a:t>
            </a:r>
            <a:endParaRPr lang="en-US" sz="1200" b="1" dirty="0"/>
          </a:p>
          <a:p>
            <a:pPr marL="173038" lvl="0" indent="-173038" defTabSz="457200">
              <a:spcBef>
                <a:spcPts val="600"/>
              </a:spcBef>
              <a:buFont typeface="Wingdings" pitchFamily="2" charset="2"/>
              <a:buChar char="§"/>
            </a:pPr>
            <a:r>
              <a:rPr lang="en-US" sz="1200" b="1" dirty="0"/>
              <a:t>Lower Precision (fp32, fp16)</a:t>
            </a:r>
          </a:p>
          <a:p>
            <a:pPr marL="173038" lvl="0" indent="-173038" defTabSz="457200">
              <a:spcBef>
                <a:spcPts val="600"/>
              </a:spcBef>
              <a:buFont typeface="Wingdings" pitchFamily="2" charset="2"/>
              <a:buChar char="§"/>
            </a:pPr>
            <a:r>
              <a:rPr lang="en-US" sz="1200" dirty="0"/>
              <a:t>FMAC @ 16 summing to 32</a:t>
            </a:r>
          </a:p>
          <a:p>
            <a:pPr marL="173038" lvl="0" indent="-173038" defTabSz="457200">
              <a:spcBef>
                <a:spcPts val="600"/>
              </a:spcBef>
              <a:buFont typeface="Wingdings" pitchFamily="2" charset="2"/>
              <a:buChar char="§"/>
            </a:pPr>
            <a:r>
              <a:rPr lang="en-US" sz="1200" dirty="0"/>
              <a:t>Inferencing can be 8 bit (TPU)</a:t>
            </a:r>
          </a:p>
          <a:p>
            <a:pPr marL="173038" lvl="0" indent="-173038" defTabSz="457200">
              <a:spcBef>
                <a:spcPts val="600"/>
              </a:spcBef>
              <a:buFont typeface="Wingdings" pitchFamily="2" charset="2"/>
              <a:buChar char="§"/>
            </a:pPr>
            <a:r>
              <a:rPr lang="en-US" sz="1200" dirty="0"/>
              <a:t>Scaled integer possible</a:t>
            </a:r>
          </a:p>
          <a:p>
            <a:pPr marL="173038" lvl="0" indent="-173038" defTabSz="457200">
              <a:spcBef>
                <a:spcPts val="600"/>
              </a:spcBef>
              <a:buFont typeface="Wingdings" pitchFamily="2" charset="2"/>
              <a:buChar char="§"/>
            </a:pPr>
            <a:r>
              <a:rPr lang="en-US" sz="1200" dirty="0"/>
              <a:t>Training dominates dev</a:t>
            </a:r>
          </a:p>
          <a:p>
            <a:pPr marL="173038" lvl="0" indent="-173038" defTabSz="457200">
              <a:spcBef>
                <a:spcPts val="600"/>
              </a:spcBef>
              <a:buFont typeface="Wingdings" pitchFamily="2" charset="2"/>
              <a:buChar char="§"/>
            </a:pPr>
            <a:r>
              <a:rPr lang="en-US" sz="1200" dirty="0"/>
              <a:t>Inference dominates pro</a:t>
            </a:r>
          </a:p>
          <a:p>
            <a:pPr marL="173038" lvl="0" indent="-173038" defTabSz="457200">
              <a:spcBef>
                <a:spcPts val="600"/>
              </a:spcBef>
              <a:buFont typeface="Wingdings" pitchFamily="2" charset="2"/>
              <a:buChar char="§"/>
            </a:pPr>
            <a:r>
              <a:rPr lang="en-US" sz="1200" dirty="0" smtClean="0"/>
              <a:t>Data </a:t>
            </a:r>
            <a:r>
              <a:rPr lang="en-US" sz="1200" dirty="0"/>
              <a:t>pipelines needed</a:t>
            </a:r>
          </a:p>
          <a:p>
            <a:pPr marL="173038" lvl="0" indent="-173038" defTabSz="457200">
              <a:spcBef>
                <a:spcPts val="600"/>
              </a:spcBef>
              <a:buFont typeface="Wingdings" pitchFamily="2" charset="2"/>
              <a:buChar char="§"/>
            </a:pPr>
            <a:r>
              <a:rPr lang="en-US" sz="1200" dirty="0"/>
              <a:t>Dense FP typical SGEMM</a:t>
            </a:r>
          </a:p>
          <a:p>
            <a:pPr marL="173038" lvl="0" indent="-173038" defTabSz="457200">
              <a:spcBef>
                <a:spcPts val="600"/>
              </a:spcBef>
              <a:buFont typeface="Wingdings" pitchFamily="2" charset="2"/>
              <a:buChar char="§"/>
            </a:pPr>
            <a:r>
              <a:rPr lang="en-US" sz="1200" dirty="0"/>
              <a:t>Small DFT, CNN</a:t>
            </a:r>
          </a:p>
          <a:p>
            <a:pPr marL="173038" lvl="0" indent="-173038" defTabSz="457200">
              <a:spcBef>
                <a:spcPts val="600"/>
              </a:spcBef>
              <a:buFont typeface="Wingdings" pitchFamily="2" charset="2"/>
              <a:buChar char="§"/>
            </a:pPr>
            <a:r>
              <a:rPr lang="en-US" sz="1200" b="1" dirty="0"/>
              <a:t>Ensembles and </a:t>
            </a:r>
            <a:r>
              <a:rPr lang="en-US" sz="1200" b="1" dirty="0" smtClean="0"/>
              <a:t>search</a:t>
            </a:r>
            <a:endParaRPr lang="en-US" sz="1200" b="1" dirty="0"/>
          </a:p>
          <a:p>
            <a:pPr marL="173038" lvl="0" indent="-173038" defTabSz="457200">
              <a:spcBef>
                <a:spcPts val="600"/>
              </a:spcBef>
              <a:buFont typeface="Wingdings" pitchFamily="2" charset="2"/>
              <a:buChar char="§"/>
            </a:pPr>
            <a:r>
              <a:rPr lang="en-US" sz="1200" dirty="0"/>
              <a:t>Single Models Small</a:t>
            </a:r>
          </a:p>
          <a:p>
            <a:pPr marL="173038" lvl="0" indent="-173038" defTabSz="457200">
              <a:spcBef>
                <a:spcPts val="600"/>
              </a:spcBef>
              <a:buFont typeface="Wingdings" pitchFamily="2" charset="2"/>
              <a:buChar char="§"/>
            </a:pPr>
            <a:r>
              <a:rPr lang="en-US" sz="1200" b="1" dirty="0"/>
              <a:t>I more important than </a:t>
            </a:r>
            <a:r>
              <a:rPr lang="en-US" sz="1200" b="1" dirty="0" smtClean="0"/>
              <a:t>O</a:t>
            </a:r>
          </a:p>
          <a:p>
            <a:pPr marL="173038" indent="-173038" defTabSz="457200">
              <a:spcBef>
                <a:spcPts val="600"/>
              </a:spcBef>
              <a:buFont typeface="Wingdings" pitchFamily="2" charset="2"/>
              <a:buChar char="§"/>
            </a:pPr>
            <a:r>
              <a:rPr lang="en-US" sz="1200" b="1" dirty="0"/>
              <a:t>Reuse of training </a:t>
            </a:r>
            <a:r>
              <a:rPr lang="en-US" sz="1200" b="1" dirty="0" smtClean="0"/>
              <a:t>data</a:t>
            </a:r>
            <a:endParaRPr lang="en-US" sz="1200" b="1" dirty="0"/>
          </a:p>
          <a:p>
            <a:pPr marL="173038" lvl="0" indent="-173038" defTabSz="457200">
              <a:spcBef>
                <a:spcPts val="600"/>
              </a:spcBef>
              <a:buFont typeface="Wingdings" pitchFamily="2" charset="2"/>
              <a:buChar char="§"/>
            </a:pPr>
            <a:r>
              <a:rPr lang="en-US" sz="1200" b="1" dirty="0"/>
              <a:t>Output is </a:t>
            </a:r>
            <a:r>
              <a:rPr lang="en-US" sz="1200" b="1" dirty="0" smtClean="0"/>
              <a:t>models</a:t>
            </a:r>
            <a:endParaRPr lang="en-US" sz="1200" b="1" dirty="0"/>
          </a:p>
        </p:txBody>
      </p:sp>
    </p:spTree>
    <p:extLst>
      <p:ext uri="{BB962C8B-B14F-4D97-AF65-F5344CB8AC3E}">
        <p14:creationId xmlns:p14="http://schemas.microsoft.com/office/powerpoint/2010/main" val="5048637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err="1"/>
              <a:t>CaNcer</a:t>
            </a:r>
            <a:r>
              <a:rPr lang="en-US" dirty="0"/>
              <a:t> Deep Learning Environment (CANDLE)</a:t>
            </a:r>
          </a:p>
        </p:txBody>
      </p:sp>
    </p:spTree>
    <p:extLst>
      <p:ext uri="{BB962C8B-B14F-4D97-AF65-F5344CB8AC3E}">
        <p14:creationId xmlns:p14="http://schemas.microsoft.com/office/powerpoint/2010/main" val="5513288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support for ML </a:t>
            </a:r>
            <a:r>
              <a:rPr lang="en-US" dirty="0"/>
              <a:t>frameworks</a:t>
            </a:r>
          </a:p>
        </p:txBody>
      </p:sp>
      <p:sp>
        <p:nvSpPr>
          <p:cNvPr id="3" name="Content Placeholder 2"/>
          <p:cNvSpPr>
            <a:spLocks noGrp="1"/>
          </p:cNvSpPr>
          <p:nvPr>
            <p:ph idx="1"/>
          </p:nvPr>
        </p:nvSpPr>
        <p:spPr/>
        <p:txBody>
          <a:bodyPr/>
          <a:lstStyle/>
          <a:p>
            <a:r>
              <a:rPr lang="en-US" dirty="0" smtClean="0"/>
              <a:t>Concurrency:</a:t>
            </a:r>
          </a:p>
          <a:p>
            <a:pPr lvl="1"/>
            <a:r>
              <a:rPr lang="en-US" dirty="0" smtClean="0"/>
              <a:t>Very fast task distributor</a:t>
            </a:r>
          </a:p>
          <a:p>
            <a:pPr lvl="1"/>
            <a:r>
              <a:rPr lang="en-US" dirty="0" smtClean="0"/>
              <a:t>Intranode concurrency, accelerators left up to the framework</a:t>
            </a:r>
          </a:p>
          <a:p>
            <a:pPr lvl="1"/>
            <a:r>
              <a:rPr lang="en-US" dirty="0" smtClean="0"/>
              <a:t>Multinode ML tasks are future work (already basically supported)</a:t>
            </a:r>
          </a:p>
          <a:p>
            <a:r>
              <a:rPr lang="en-US" dirty="0" smtClean="0"/>
              <a:t>Data management:</a:t>
            </a:r>
          </a:p>
          <a:p>
            <a:pPr lvl="1"/>
            <a:r>
              <a:rPr lang="en-US" dirty="0" smtClean="0"/>
              <a:t>Input staging methods have been developed </a:t>
            </a:r>
          </a:p>
          <a:p>
            <a:pPr lvl="1"/>
            <a:r>
              <a:rPr lang="en-US" dirty="0" smtClean="0"/>
              <a:t>Intermediate caches via DataSpaces</a:t>
            </a:r>
          </a:p>
          <a:p>
            <a:r>
              <a:rPr lang="en-US" dirty="0" smtClean="0"/>
              <a:t>Software integration:</a:t>
            </a:r>
          </a:p>
          <a:p>
            <a:pPr lvl="1"/>
            <a:r>
              <a:rPr lang="en-US" dirty="0" smtClean="0"/>
              <a:t>Usually launch frameworks in separate process</a:t>
            </a:r>
          </a:p>
          <a:p>
            <a:pPr lvl="1"/>
            <a:r>
              <a:rPr lang="en-US" dirty="0" smtClean="0"/>
              <a:t>Launching within process is a configuration challenge</a:t>
            </a:r>
          </a:p>
          <a:p>
            <a:pPr lvl="1"/>
            <a:r>
              <a:rPr lang="en-US" dirty="0" smtClean="0"/>
              <a:t>Search methods launched within process</a:t>
            </a:r>
          </a:p>
          <a:p>
            <a:endParaRPr lang="en-US"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40</a:t>
            </a:fld>
            <a:endParaRPr lang="en-US" dirty="0"/>
          </a:p>
        </p:txBody>
      </p:sp>
    </p:spTree>
    <p:extLst>
      <p:ext uri="{BB962C8B-B14F-4D97-AF65-F5344CB8AC3E}">
        <p14:creationId xmlns:p14="http://schemas.microsoft.com/office/powerpoint/2010/main" val="714482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Swift </a:t>
            </a:r>
            <a:r>
              <a:rPr lang="en-GB" dirty="0"/>
              <a:t>programming </a:t>
            </a:r>
            <a:r>
              <a:rPr lang="en-GB" dirty="0" smtClean="0"/>
              <a:t>model</a:t>
            </a:r>
            <a:r>
              <a:rPr lang="en-GB" dirty="0"/>
              <a:t/>
            </a:r>
            <a:br>
              <a:rPr lang="en-GB" dirty="0"/>
            </a:br>
            <a:endParaRPr lang="en-US" dirty="0"/>
          </a:p>
        </p:txBody>
      </p:sp>
      <p:sp>
        <p:nvSpPr>
          <p:cNvPr id="3" name="Content Placeholder 2"/>
          <p:cNvSpPr>
            <a:spLocks noGrp="1"/>
          </p:cNvSpPr>
          <p:nvPr>
            <p:ph idx="1"/>
          </p:nvPr>
        </p:nvSpPr>
        <p:spPr>
          <a:xfrm>
            <a:off x="457201" y="2842752"/>
            <a:ext cx="8372901" cy="1749326"/>
          </a:xfrm>
        </p:spPr>
        <p:txBody>
          <a:bodyPr/>
          <a:lstStyle/>
          <a:p>
            <a:r>
              <a:rPr lang="en-GB" dirty="0">
                <a:latin typeface="Courier New" pitchFamily="49" charset="0"/>
                <a:cs typeface="Courier New" pitchFamily="49" charset="0"/>
              </a:rPr>
              <a:t>F() </a:t>
            </a:r>
            <a:r>
              <a:rPr lang="en-GB" dirty="0"/>
              <a:t>and </a:t>
            </a:r>
            <a:r>
              <a:rPr lang="en-GB" dirty="0">
                <a:latin typeface="Courier New" pitchFamily="49" charset="0"/>
                <a:cs typeface="Courier New" pitchFamily="49" charset="0"/>
              </a:rPr>
              <a:t>G()</a:t>
            </a:r>
            <a:r>
              <a:rPr lang="en-GB" dirty="0">
                <a:cs typeface="Courier New" pitchFamily="49" charset="0"/>
              </a:rPr>
              <a:t> implemented in native code or external programs</a:t>
            </a:r>
            <a:endParaRPr lang="en-GB" dirty="0"/>
          </a:p>
          <a:p>
            <a:r>
              <a:rPr lang="en-GB" dirty="0">
                <a:latin typeface="Courier New" pitchFamily="49" charset="0"/>
                <a:cs typeface="Courier New" pitchFamily="49" charset="0"/>
              </a:rPr>
              <a:t>F() </a:t>
            </a:r>
            <a:r>
              <a:rPr lang="en-GB" dirty="0"/>
              <a:t>and </a:t>
            </a:r>
            <a:r>
              <a:rPr lang="en-GB" dirty="0">
                <a:latin typeface="Courier New" pitchFamily="49" charset="0"/>
                <a:cs typeface="Courier New" pitchFamily="49" charset="0"/>
              </a:rPr>
              <a:t>G()</a:t>
            </a:r>
            <a:r>
              <a:rPr lang="en-GB" dirty="0"/>
              <a:t>run in concurrently in different processes</a:t>
            </a:r>
          </a:p>
          <a:p>
            <a:r>
              <a:rPr lang="en-GB" dirty="0">
                <a:latin typeface="Courier New" pitchFamily="49" charset="0"/>
                <a:cs typeface="Courier New" pitchFamily="49" charset="0"/>
              </a:rPr>
              <a:t>r</a:t>
            </a:r>
            <a:r>
              <a:rPr lang="en-GB" dirty="0"/>
              <a:t> is computed when they are both done</a:t>
            </a:r>
          </a:p>
          <a:p>
            <a:r>
              <a:rPr lang="en-GB" dirty="0"/>
              <a:t>This parallelism is </a:t>
            </a:r>
            <a:r>
              <a:rPr lang="en-GB" i="1" dirty="0"/>
              <a:t>automatic</a:t>
            </a:r>
          </a:p>
          <a:p>
            <a:r>
              <a:rPr lang="en-GB" dirty="0"/>
              <a:t>Works recursively throughout the program’s call graph</a:t>
            </a:r>
          </a:p>
          <a:p>
            <a:endParaRPr lang="en-US" dirty="0"/>
          </a:p>
        </p:txBody>
      </p:sp>
      <p:sp>
        <p:nvSpPr>
          <p:cNvPr id="4" name="Text Placeholder 3"/>
          <p:cNvSpPr>
            <a:spLocks noGrp="1"/>
          </p:cNvSpPr>
          <p:nvPr>
            <p:ph type="body" sz="quarter" idx="12"/>
          </p:nvPr>
        </p:nvSpPr>
        <p:spPr/>
        <p:txBody>
          <a:bodyPr/>
          <a:lstStyle/>
          <a:p>
            <a:r>
              <a:rPr lang="en-GB" dirty="0" smtClean="0"/>
              <a:t>All </a:t>
            </a:r>
            <a:r>
              <a:rPr lang="en-GB" dirty="0"/>
              <a:t>progress driven by concurrent dataflow</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41</a:t>
            </a:fld>
            <a:endParaRPr lang="en-US" dirty="0"/>
          </a:p>
        </p:txBody>
      </p:sp>
      <p:sp>
        <p:nvSpPr>
          <p:cNvPr id="6" name="Rectangle 5"/>
          <p:cNvSpPr/>
          <p:nvPr/>
        </p:nvSpPr>
        <p:spPr>
          <a:xfrm>
            <a:off x="1865671" y="1317243"/>
            <a:ext cx="4572000" cy="1384995"/>
          </a:xfrm>
          <a:prstGeom prst="rect">
            <a:avLst/>
          </a:prstGeom>
        </p:spPr>
        <p:txBody>
          <a:bodyPr>
            <a:spAutoFit/>
          </a:bodyPr>
          <a:lstStyle/>
          <a:p>
            <a:r>
              <a:rPr lang="en-GB" sz="1400" dirty="0">
                <a:latin typeface="Inconsolata-dz" pitchFamily="49" charset="0"/>
                <a:cs typeface="Courier New" pitchFamily="49" charset="0"/>
              </a:rPr>
              <a:t>(</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r) </a:t>
            </a:r>
            <a:r>
              <a:rPr lang="en-GB" sz="1400" dirty="0" err="1">
                <a:latin typeface="Inconsolata-dz" pitchFamily="49" charset="0"/>
                <a:cs typeface="Courier New" pitchFamily="49" charset="0"/>
              </a:rPr>
              <a:t>myproc</a:t>
            </a:r>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a:t>
            </a:r>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j)</a:t>
            </a:r>
          </a:p>
          <a:p>
            <a:r>
              <a:rPr lang="en-GB" sz="1400" dirty="0">
                <a:latin typeface="Inconsolata-dz" pitchFamily="49" charset="0"/>
                <a:cs typeface="Courier New" pitchFamily="49" charset="0"/>
              </a:rPr>
              <a:t>{</a:t>
            </a:r>
          </a:p>
          <a:p>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x = F(</a:t>
            </a:r>
            <a:r>
              <a:rPr lang="en-GB" sz="1400" dirty="0" err="1">
                <a:latin typeface="Inconsolata-dz" pitchFamily="49" charset="0"/>
                <a:cs typeface="Courier New" pitchFamily="49" charset="0"/>
              </a:rPr>
              <a:t>i</a:t>
            </a:r>
            <a:r>
              <a:rPr lang="en-GB" sz="1400" dirty="0">
                <a:latin typeface="Inconsolata-dz" pitchFamily="49" charset="0"/>
                <a:cs typeface="Courier New" pitchFamily="49" charset="0"/>
              </a:rPr>
              <a:t>);    </a:t>
            </a:r>
          </a:p>
          <a:p>
            <a:r>
              <a:rPr lang="en-GB" sz="1400" dirty="0">
                <a:latin typeface="Inconsolata-dz" pitchFamily="49" charset="0"/>
                <a:cs typeface="Courier New" pitchFamily="49" charset="0"/>
              </a:rPr>
              <a:t>    </a:t>
            </a:r>
            <a:r>
              <a:rPr lang="en-GB" sz="1400" dirty="0" err="1">
                <a:latin typeface="Inconsolata-dz" pitchFamily="49" charset="0"/>
                <a:cs typeface="Courier New" pitchFamily="49" charset="0"/>
              </a:rPr>
              <a:t>int</a:t>
            </a:r>
            <a:r>
              <a:rPr lang="en-GB" sz="1400" dirty="0">
                <a:latin typeface="Inconsolata-dz" pitchFamily="49" charset="0"/>
                <a:cs typeface="Courier New" pitchFamily="49" charset="0"/>
              </a:rPr>
              <a:t> y = G(j);</a:t>
            </a:r>
          </a:p>
          <a:p>
            <a:r>
              <a:rPr lang="en-GB" sz="1400" dirty="0">
                <a:latin typeface="Inconsolata-dz" pitchFamily="49" charset="0"/>
                <a:cs typeface="Courier New" pitchFamily="49" charset="0"/>
              </a:rPr>
              <a:t>    r = x + y;</a:t>
            </a:r>
          </a:p>
          <a:p>
            <a:r>
              <a:rPr lang="en-GB" sz="1400" dirty="0">
                <a:latin typeface="Inconsolata-dz" pitchFamily="49" charset="0"/>
                <a:cs typeface="Courier New" pitchFamily="49" charset="0"/>
              </a:rPr>
              <a:t>}</a:t>
            </a:r>
          </a:p>
        </p:txBody>
      </p:sp>
    </p:spTree>
    <p:extLst>
      <p:ext uri="{BB962C8B-B14F-4D97-AF65-F5344CB8AC3E}">
        <p14:creationId xmlns:p14="http://schemas.microsoft.com/office/powerpoint/2010/main" val="37194484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Language goals</a:t>
            </a:r>
            <a:endParaRPr lang="en-US" dirty="0"/>
          </a:p>
        </p:txBody>
      </p:sp>
      <p:sp>
        <p:nvSpPr>
          <p:cNvPr id="3" name="Content Placeholder 2"/>
          <p:cNvSpPr>
            <a:spLocks noGrp="1"/>
          </p:cNvSpPr>
          <p:nvPr>
            <p:ph idx="1"/>
          </p:nvPr>
        </p:nvSpPr>
        <p:spPr>
          <a:xfrm>
            <a:off x="457201" y="1586640"/>
            <a:ext cx="8372901" cy="3005438"/>
          </a:xfrm>
        </p:spPr>
        <p:txBody>
          <a:bodyPr/>
          <a:lstStyle/>
          <a:p>
            <a:r>
              <a:rPr lang="en-GB" dirty="0" smtClean="0"/>
              <a:t>Make it easy to run large batteries of external program or library executions</a:t>
            </a:r>
          </a:p>
          <a:p>
            <a:endParaRPr lang="en-GB" i="1" dirty="0"/>
          </a:p>
          <a:p>
            <a:r>
              <a:rPr lang="en-GB" dirty="0" smtClean="0"/>
              <a:t>Provide rich programming language at the top level – fully generic</a:t>
            </a:r>
          </a:p>
          <a:p>
            <a:endParaRPr lang="en-GB" dirty="0"/>
          </a:p>
          <a:p>
            <a:r>
              <a:rPr lang="en-GB" dirty="0" smtClean="0"/>
              <a:t>Support implicit concurrency and conventional programming constructs</a:t>
            </a:r>
          </a:p>
          <a:p>
            <a:endParaRPr lang="en-GB" dirty="0"/>
          </a:p>
          <a:p>
            <a:r>
              <a:rPr lang="en-GB" dirty="0" smtClean="0"/>
              <a:t>Enable complex tasks based in other scripting languages (e.g., Python) or parallel MPI tasks</a:t>
            </a:r>
          </a:p>
          <a:p>
            <a:endParaRPr lang="en-GB" dirty="0"/>
          </a:p>
          <a:p>
            <a:endParaRPr lang="en-US" dirty="0"/>
          </a:p>
        </p:txBody>
      </p:sp>
      <p:sp>
        <p:nvSpPr>
          <p:cNvPr id="4" name="Text Placeholder 3"/>
          <p:cNvSpPr>
            <a:spLocks noGrp="1"/>
          </p:cNvSpPr>
          <p:nvPr>
            <p:ph type="body" sz="quarter" idx="12"/>
          </p:nvPr>
        </p:nvSpPr>
        <p:spPr/>
        <p:txBody>
          <a:bodyPr/>
          <a:lstStyle/>
          <a:p>
            <a:r>
              <a:rPr lang="en-GB" dirty="0" smtClean="0"/>
              <a:t>Hierarchical, naturally parallel, script-like programming</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42</a:t>
            </a:fld>
            <a:endParaRPr lang="en-US" dirty="0"/>
          </a:p>
        </p:txBody>
      </p:sp>
    </p:spTree>
    <p:extLst>
      <p:ext uri="{BB962C8B-B14F-4D97-AF65-F5344CB8AC3E}">
        <p14:creationId xmlns:p14="http://schemas.microsoft.com/office/powerpoint/2010/main" val="36074991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Swift </a:t>
            </a:r>
            <a:r>
              <a:rPr lang="en-US" dirty="0" smtClean="0"/>
              <a:t>syntax</a:t>
            </a:r>
            <a:endParaRPr lang="en-US" dirty="0"/>
          </a:p>
        </p:txBody>
      </p:sp>
      <p:sp>
        <p:nvSpPr>
          <p:cNvPr id="3" name="Content Placeholder 2"/>
          <p:cNvSpPr>
            <a:spLocks noGrp="1"/>
          </p:cNvSpPr>
          <p:nvPr>
            <p:ph idx="1"/>
          </p:nvPr>
        </p:nvSpPr>
        <p:spPr>
          <a:xfrm>
            <a:off x="457201" y="1274996"/>
            <a:ext cx="4181168" cy="3317082"/>
          </a:xfrm>
        </p:spPr>
        <p:txBody>
          <a:bodyPr/>
          <a:lstStyle/>
          <a:p>
            <a:pPr marL="169863" lvl="0" indent="-169863"/>
            <a:r>
              <a:rPr lang="en-US" sz="1200" dirty="0">
                <a:solidFill>
                  <a:schemeClr val="tx1"/>
                </a:solidFill>
              </a:rPr>
              <a:t>Data types</a:t>
            </a:r>
          </a:p>
          <a:p>
            <a:pPr lvl="0">
              <a:buNone/>
            </a:pPr>
            <a:r>
              <a:rPr lang="en-US" sz="1050" dirty="0" err="1">
                <a:latin typeface="Inconsolata-dz" pitchFamily="49" charset="0"/>
              </a:rPr>
              <a:t>int</a:t>
            </a:r>
            <a:r>
              <a:rPr lang="en-US" sz="1050" dirty="0">
                <a:latin typeface="Inconsolata-dz" pitchFamily="49" charset="0"/>
              </a:rPr>
              <a:t> </a:t>
            </a:r>
            <a:r>
              <a:rPr lang="en-US" sz="1050" dirty="0" err="1" smtClean="0">
                <a:latin typeface="Inconsolata-dz" pitchFamily="49" charset="0"/>
              </a:rPr>
              <a:t>i</a:t>
            </a:r>
            <a:r>
              <a:rPr lang="en-US" sz="1050" dirty="0" smtClean="0">
                <a:latin typeface="Inconsolata-dz" pitchFamily="49" charset="0"/>
              </a:rPr>
              <a:t> </a:t>
            </a:r>
            <a:r>
              <a:rPr lang="en-US" sz="1050" dirty="0">
                <a:latin typeface="Inconsolata-dz" pitchFamily="49" charset="0"/>
              </a:rPr>
              <a:t>= 4;</a:t>
            </a:r>
          </a:p>
          <a:p>
            <a:pPr lvl="0">
              <a:buNone/>
            </a:pPr>
            <a:r>
              <a:rPr lang="en-US" sz="1050" dirty="0">
                <a:latin typeface="Inconsolata-dz" pitchFamily="49" charset="0"/>
              </a:rPr>
              <a:t>string s = "hello world";</a:t>
            </a:r>
          </a:p>
          <a:p>
            <a:pPr lvl="0">
              <a:buNone/>
            </a:pPr>
            <a:r>
              <a:rPr lang="en-US" sz="1050" dirty="0">
                <a:latin typeface="Inconsolata-dz" pitchFamily="49" charset="0"/>
              </a:rPr>
              <a:t>file image&lt;"snapshot.jpg"&gt;;</a:t>
            </a:r>
          </a:p>
          <a:p>
            <a:pPr lvl="0"/>
            <a:endParaRPr lang="en-US" sz="400" dirty="0">
              <a:latin typeface="Courier New" pitchFamily="49" charset="0"/>
            </a:endParaRPr>
          </a:p>
          <a:p>
            <a:pPr lvl="0"/>
            <a:r>
              <a:rPr lang="en-US" sz="1200" dirty="0">
                <a:solidFill>
                  <a:schemeClr val="tx1"/>
                </a:solidFill>
              </a:rPr>
              <a:t>Shell access</a:t>
            </a:r>
            <a:endParaRPr lang="en-US" sz="1200" dirty="0">
              <a:solidFill>
                <a:schemeClr val="tx1"/>
              </a:solidFill>
              <a:latin typeface="Courier New" pitchFamily="49" charset="0"/>
            </a:endParaRPr>
          </a:p>
          <a:p>
            <a:pPr lvl="0">
              <a:lnSpc>
                <a:spcPct val="84000"/>
              </a:lnSpc>
              <a:buSzPct val="75000"/>
              <a:buNone/>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1050" dirty="0">
                <a:latin typeface="Inconsolata-dz" pitchFamily="49" charset="0"/>
              </a:rPr>
              <a:t>app (file o) </a:t>
            </a:r>
            <a:r>
              <a:rPr lang="en-US" sz="1050" dirty="0" err="1">
                <a:latin typeface="Inconsolata-dz" pitchFamily="49" charset="0"/>
              </a:rPr>
              <a:t>myapp</a:t>
            </a:r>
            <a:r>
              <a:rPr lang="en-US" sz="1050" dirty="0">
                <a:latin typeface="Inconsolata-dz" pitchFamily="49" charset="0"/>
              </a:rPr>
              <a:t>(file f, </a:t>
            </a:r>
            <a:r>
              <a:rPr lang="en-US" sz="1050" dirty="0" err="1">
                <a:latin typeface="Inconsolata-dz" pitchFamily="49" charset="0"/>
              </a:rPr>
              <a:t>int</a:t>
            </a:r>
            <a:r>
              <a:rPr lang="en-US" sz="1050" dirty="0">
                <a:latin typeface="Inconsolata-dz" pitchFamily="49" charset="0"/>
              </a:rPr>
              <a:t> </a:t>
            </a:r>
            <a:r>
              <a:rPr lang="en-US" sz="1050" dirty="0" err="1">
                <a:latin typeface="Inconsolata-dz" pitchFamily="49" charset="0"/>
              </a:rPr>
              <a:t>i</a:t>
            </a:r>
            <a:r>
              <a:rPr lang="en-US" sz="1050" dirty="0">
                <a:latin typeface="Inconsolata-dz" pitchFamily="49" charset="0"/>
              </a:rPr>
              <a:t>)</a:t>
            </a:r>
          </a:p>
          <a:p>
            <a:pPr lvl="0">
              <a:lnSpc>
                <a:spcPct val="84000"/>
              </a:lnSpc>
              <a:buSzPct val="75000"/>
              <a:buNone/>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1050" dirty="0">
                <a:latin typeface="Inconsolata-dz" pitchFamily="49" charset="0"/>
              </a:rPr>
              <a:t>{ </a:t>
            </a:r>
            <a:r>
              <a:rPr lang="en-US" sz="1050" dirty="0" err="1">
                <a:latin typeface="Inconsolata-dz" pitchFamily="49" charset="0"/>
              </a:rPr>
              <a:t>mysim</a:t>
            </a:r>
            <a:r>
              <a:rPr lang="en-US" sz="1050" dirty="0">
                <a:latin typeface="Inconsolata-dz" pitchFamily="49" charset="0"/>
              </a:rPr>
              <a:t>  "-s" </a:t>
            </a:r>
            <a:r>
              <a:rPr lang="en-US" sz="1050" dirty="0" err="1">
                <a:latin typeface="Inconsolata-dz" pitchFamily="49" charset="0"/>
              </a:rPr>
              <a:t>i</a:t>
            </a:r>
            <a:r>
              <a:rPr lang="en-US" sz="1050" dirty="0">
                <a:latin typeface="Inconsolata-dz" pitchFamily="49" charset="0"/>
              </a:rPr>
              <a:t> @f @o; }</a:t>
            </a:r>
          </a:p>
          <a:p>
            <a:pPr marL="0" lvl="0" indent="0">
              <a:buNone/>
              <a:defRPr/>
            </a:pPr>
            <a:endParaRPr lang="en-US" sz="1050" dirty="0">
              <a:latin typeface="Courier New" pitchFamily="49" charset="0"/>
            </a:endParaRPr>
          </a:p>
          <a:p>
            <a:pPr lvl="0">
              <a:defRPr/>
            </a:pPr>
            <a:r>
              <a:rPr lang="en-US" sz="1200" dirty="0">
                <a:solidFill>
                  <a:schemeClr val="tx1"/>
                </a:solidFill>
              </a:rPr>
              <a:t>Structured data</a:t>
            </a:r>
          </a:p>
          <a:p>
            <a:pPr lvl="0">
              <a:buNone/>
              <a:defRPr/>
            </a:pPr>
            <a:r>
              <a:rPr lang="en-US" sz="1050" dirty="0" err="1">
                <a:latin typeface="Inconsolata-dz" pitchFamily="49" charset="0"/>
                <a:cs typeface="Courier New" pitchFamily="49" charset="0"/>
              </a:rPr>
              <a:t>typedef</a:t>
            </a:r>
            <a:r>
              <a:rPr lang="en-US" sz="1050" dirty="0">
                <a:latin typeface="Inconsolata-dz" pitchFamily="49" charset="0"/>
                <a:cs typeface="Courier New" pitchFamily="49" charset="0"/>
              </a:rPr>
              <a:t> image file;</a:t>
            </a:r>
          </a:p>
          <a:p>
            <a:pPr lvl="0">
              <a:buNone/>
              <a:defRPr/>
            </a:pPr>
            <a:r>
              <a:rPr lang="en-US" sz="1050" dirty="0">
                <a:latin typeface="Inconsolata-dz" pitchFamily="49" charset="0"/>
                <a:cs typeface="Courier New" pitchFamily="49" charset="0"/>
              </a:rPr>
              <a:t>image A[];</a:t>
            </a:r>
          </a:p>
          <a:p>
            <a:pPr lvl="0">
              <a:buNone/>
            </a:pPr>
            <a:r>
              <a:rPr lang="en-US" sz="1050" dirty="0">
                <a:latin typeface="Inconsolata-dz" pitchFamily="49" charset="0"/>
              </a:rPr>
              <a:t>type </a:t>
            </a:r>
            <a:r>
              <a:rPr lang="en-US" sz="1050" dirty="0" err="1">
                <a:latin typeface="Inconsolata-dz" pitchFamily="49" charset="0"/>
              </a:rPr>
              <a:t>protein_run</a:t>
            </a:r>
            <a:r>
              <a:rPr lang="en-US" sz="1050" dirty="0">
                <a:latin typeface="Inconsolata-dz" pitchFamily="49" charset="0"/>
              </a:rPr>
              <a:t> {</a:t>
            </a:r>
          </a:p>
          <a:p>
            <a:pPr lvl="0">
              <a:buNone/>
            </a:pPr>
            <a:r>
              <a:rPr lang="en-US" sz="1050" dirty="0">
                <a:latin typeface="Inconsolata-dz" pitchFamily="49" charset="0"/>
              </a:rPr>
              <a:t>	file </a:t>
            </a:r>
            <a:r>
              <a:rPr lang="en-US" sz="1050" dirty="0" err="1">
                <a:latin typeface="Inconsolata-dz" pitchFamily="49" charset="0"/>
              </a:rPr>
              <a:t>pdb_in</a:t>
            </a:r>
            <a:r>
              <a:rPr lang="en-US" sz="1050" dirty="0">
                <a:latin typeface="Inconsolata-dz" pitchFamily="49" charset="0"/>
              </a:rPr>
              <a:t>; file </a:t>
            </a:r>
            <a:r>
              <a:rPr lang="en-US" sz="1050" dirty="0" err="1">
                <a:latin typeface="Inconsolata-dz" pitchFamily="49" charset="0"/>
              </a:rPr>
              <a:t>sim_out</a:t>
            </a:r>
            <a:r>
              <a:rPr lang="en-US" sz="1050" dirty="0">
                <a:latin typeface="Inconsolata-dz" pitchFamily="49" charset="0"/>
              </a:rPr>
              <a:t>;</a:t>
            </a:r>
          </a:p>
          <a:p>
            <a:pPr lvl="0">
              <a:buNone/>
            </a:pPr>
            <a:r>
              <a:rPr lang="en-US" sz="1050" dirty="0">
                <a:latin typeface="Inconsolata-dz" pitchFamily="49" charset="0"/>
              </a:rPr>
              <a:t>}</a:t>
            </a:r>
          </a:p>
          <a:p>
            <a:pPr lvl="0">
              <a:buNone/>
            </a:pPr>
            <a:r>
              <a:rPr lang="en-US" sz="1050" dirty="0">
                <a:latin typeface="Inconsolata-dz" pitchFamily="49" charset="0"/>
              </a:rPr>
              <a:t>bag&lt;blob&gt;[] B;</a:t>
            </a:r>
          </a:p>
          <a:p>
            <a:endParaRPr lang="en-US" sz="1050"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43</a:t>
            </a:fld>
            <a:endParaRPr lang="en-US" dirty="0"/>
          </a:p>
        </p:txBody>
      </p:sp>
      <p:sp>
        <p:nvSpPr>
          <p:cNvPr id="6" name="Rectangle 5"/>
          <p:cNvSpPr/>
          <p:nvPr/>
        </p:nvSpPr>
        <p:spPr>
          <a:xfrm>
            <a:off x="4262284" y="1289684"/>
            <a:ext cx="4572000" cy="2543773"/>
          </a:xfrm>
          <a:prstGeom prst="rect">
            <a:avLst/>
          </a:prstGeom>
        </p:spPr>
        <p:txBody>
          <a:bodyPr>
            <a:spAutoFit/>
          </a:bodyPr>
          <a:lstStyle/>
          <a:p>
            <a:pPr marL="169863" indent="-169863" eaLnBrk="0" hangingPunct="0">
              <a:spcBef>
                <a:spcPct val="20000"/>
              </a:spcBef>
              <a:buFont typeface="Wingdings" charset="2"/>
              <a:buChar char="§"/>
              <a:defRPr/>
            </a:pPr>
            <a:r>
              <a:rPr lang="en-US" sz="1200" dirty="0">
                <a:ea typeface="ＭＳ Ｐゴシック" charset="-128"/>
                <a:cs typeface="ＭＳ Ｐゴシック" charset="-128"/>
              </a:rPr>
              <a:t>Conventional expressions</a:t>
            </a:r>
          </a:p>
          <a:p>
            <a:pPr>
              <a:buNone/>
            </a:pPr>
            <a:r>
              <a:rPr lang="en-US" sz="1050" dirty="0">
                <a:latin typeface="Inconsolata-dz" pitchFamily="49" charset="0"/>
              </a:rPr>
              <a:t>if (x == 3) { </a:t>
            </a:r>
          </a:p>
          <a:p>
            <a:pPr>
              <a:buNone/>
            </a:pPr>
            <a:r>
              <a:rPr lang="en-US" sz="1050" dirty="0">
                <a:latin typeface="Inconsolata-dz" pitchFamily="49" charset="0"/>
              </a:rPr>
              <a:t>    y = x+2;</a:t>
            </a:r>
          </a:p>
          <a:p>
            <a:pPr>
              <a:buNone/>
            </a:pPr>
            <a:r>
              <a:rPr lang="en-US" sz="1050" dirty="0">
                <a:latin typeface="Inconsolata-dz" pitchFamily="49" charset="0"/>
              </a:rPr>
              <a:t>    s = </a:t>
            </a:r>
            <a:r>
              <a:rPr lang="en-US" sz="1050" dirty="0" err="1">
                <a:latin typeface="Inconsolata-dz" pitchFamily="49" charset="0"/>
              </a:rPr>
              <a:t>strcat</a:t>
            </a:r>
            <a:r>
              <a:rPr lang="en-US" sz="1050" dirty="0">
                <a:latin typeface="Inconsolata-dz" pitchFamily="49" charset="0"/>
              </a:rPr>
              <a:t>("y: ", y);</a:t>
            </a:r>
          </a:p>
          <a:p>
            <a:pPr lvl="0">
              <a:defRPr/>
            </a:pPr>
            <a:r>
              <a:rPr lang="en-US" sz="1050" dirty="0">
                <a:latin typeface="Inconsolata-dz" pitchFamily="49" charset="0"/>
              </a:rPr>
              <a:t>}</a:t>
            </a:r>
          </a:p>
          <a:p>
            <a:pPr lvl="0">
              <a:defRPr/>
            </a:pPr>
            <a:endParaRPr lang="en-US" sz="1200" dirty="0">
              <a:latin typeface="Courier New" pitchFamily="49" charset="0"/>
            </a:endParaRPr>
          </a:p>
          <a:p>
            <a:pPr marL="169863" lvl="0" indent="-169863" eaLnBrk="0" hangingPunct="0">
              <a:spcBef>
                <a:spcPct val="20000"/>
              </a:spcBef>
              <a:buFont typeface="Wingdings" charset="2"/>
              <a:buChar char="§"/>
              <a:defRPr/>
            </a:pPr>
            <a:r>
              <a:rPr lang="en-US" sz="1200" dirty="0">
                <a:ea typeface="ＭＳ Ｐゴシック" charset="-128"/>
                <a:cs typeface="ＭＳ Ｐゴシック" charset="-128"/>
              </a:rPr>
              <a:t>Parallel loops</a:t>
            </a:r>
          </a:p>
          <a:p>
            <a:pPr lvl="0">
              <a:defRPr/>
            </a:pPr>
            <a:r>
              <a:rPr lang="en-US" sz="1050" dirty="0" err="1">
                <a:latin typeface="Inconsolata-dz" pitchFamily="49" charset="0"/>
                <a:cs typeface="Courier New" pitchFamily="49" charset="0"/>
              </a:rPr>
              <a:t>foreach</a:t>
            </a:r>
            <a:r>
              <a:rPr lang="en-US" sz="1050" dirty="0">
                <a:latin typeface="Inconsolata-dz" pitchFamily="49" charset="0"/>
                <a:cs typeface="Courier New" pitchFamily="49" charset="0"/>
              </a:rPr>
              <a:t> </a:t>
            </a:r>
            <a:r>
              <a:rPr lang="en-US" sz="1050" dirty="0" err="1">
                <a:latin typeface="Inconsolata-dz" pitchFamily="49" charset="0"/>
                <a:cs typeface="Courier New" pitchFamily="49" charset="0"/>
              </a:rPr>
              <a:t>f,i</a:t>
            </a:r>
            <a:r>
              <a:rPr lang="en-US" sz="1050" dirty="0">
                <a:latin typeface="Inconsolata-dz" pitchFamily="49" charset="0"/>
                <a:cs typeface="Courier New" pitchFamily="49" charset="0"/>
              </a:rPr>
              <a:t> in A {</a:t>
            </a:r>
          </a:p>
          <a:p>
            <a:pPr lvl="0">
              <a:defRPr/>
            </a:pPr>
            <a:r>
              <a:rPr lang="en-US" sz="1050" dirty="0">
                <a:latin typeface="Inconsolata-dz" pitchFamily="49" charset="0"/>
                <a:cs typeface="Courier New" pitchFamily="49" charset="0"/>
              </a:rPr>
              <a:t>    B[</a:t>
            </a:r>
            <a:r>
              <a:rPr lang="en-US" sz="1050" dirty="0" err="1">
                <a:latin typeface="Inconsolata-dz" pitchFamily="49" charset="0"/>
                <a:cs typeface="Courier New" pitchFamily="49" charset="0"/>
              </a:rPr>
              <a:t>i</a:t>
            </a:r>
            <a:r>
              <a:rPr lang="en-US" sz="1050" dirty="0">
                <a:latin typeface="Inconsolata-dz" pitchFamily="49" charset="0"/>
                <a:cs typeface="Courier New" pitchFamily="49" charset="0"/>
              </a:rPr>
              <a:t>] = convert(A[</a:t>
            </a:r>
            <a:r>
              <a:rPr lang="en-US" sz="1050" dirty="0" err="1">
                <a:latin typeface="Inconsolata-dz" pitchFamily="49" charset="0"/>
                <a:cs typeface="Courier New" pitchFamily="49" charset="0"/>
              </a:rPr>
              <a:t>i</a:t>
            </a:r>
            <a:r>
              <a:rPr lang="en-US" sz="1050" dirty="0">
                <a:latin typeface="Inconsolata-dz" pitchFamily="49" charset="0"/>
                <a:cs typeface="Courier New" pitchFamily="49" charset="0"/>
              </a:rPr>
              <a:t>]);</a:t>
            </a:r>
          </a:p>
          <a:p>
            <a:pPr lvl="0">
              <a:defRPr/>
            </a:pPr>
            <a:r>
              <a:rPr lang="en-US" sz="1050" dirty="0">
                <a:latin typeface="Inconsolata-dz" pitchFamily="49" charset="0"/>
                <a:cs typeface="Courier New" pitchFamily="49" charset="0"/>
              </a:rPr>
              <a:t>}</a:t>
            </a:r>
          </a:p>
          <a:p>
            <a:pPr lvl="0">
              <a:defRPr/>
            </a:pPr>
            <a:endParaRPr lang="en-US" sz="1200" dirty="0">
              <a:latin typeface="Courier New" pitchFamily="49" charset="0"/>
              <a:cs typeface="Courier New" pitchFamily="49" charset="0"/>
            </a:endParaRPr>
          </a:p>
          <a:p>
            <a:pPr marL="169863" indent="-169863" eaLnBrk="0" hangingPunct="0">
              <a:spcBef>
                <a:spcPct val="20000"/>
              </a:spcBef>
              <a:buFont typeface="Wingdings" charset="2"/>
              <a:buChar char="§"/>
              <a:defRPr/>
            </a:pPr>
            <a:r>
              <a:rPr lang="en-US" sz="1200" dirty="0">
                <a:ea typeface="ＭＳ Ｐゴシック" charset="-128"/>
                <a:cs typeface="ＭＳ Ｐゴシック" charset="-128"/>
              </a:rPr>
              <a:t>Data flow</a:t>
            </a:r>
          </a:p>
          <a:p>
            <a:pPr lvl="0">
              <a:defRPr/>
            </a:pPr>
            <a:r>
              <a:rPr lang="en-US" sz="1050" dirty="0">
                <a:latin typeface="Inconsolata-dz" pitchFamily="49" charset="0"/>
                <a:cs typeface="Courier New" pitchFamily="49" charset="0"/>
              </a:rPr>
              <a:t>merge(analyze(B[0], B[1]),</a:t>
            </a:r>
          </a:p>
          <a:p>
            <a:r>
              <a:rPr lang="en-US" sz="1050" dirty="0">
                <a:latin typeface="Inconsolata-dz" pitchFamily="49" charset="0"/>
                <a:cs typeface="Courier New" pitchFamily="49" charset="0"/>
              </a:rPr>
              <a:t>      analyze(B[2], B[3]));</a:t>
            </a:r>
          </a:p>
        </p:txBody>
      </p:sp>
      <p:sp>
        <p:nvSpPr>
          <p:cNvPr id="7" name="Rectangle 6"/>
          <p:cNvSpPr/>
          <p:nvPr/>
        </p:nvSpPr>
        <p:spPr>
          <a:xfrm>
            <a:off x="4169045" y="3957846"/>
            <a:ext cx="4874217" cy="1107996"/>
          </a:xfrm>
          <a:prstGeom prst="rect">
            <a:avLst/>
          </a:prstGeom>
        </p:spPr>
        <p:txBody>
          <a:bodyPr wrap="square">
            <a:spAutoFit/>
          </a:bodyPr>
          <a:lstStyle/>
          <a:p>
            <a:pPr marL="285750" indent="-285750">
              <a:buFont typeface="Wingdings" panose="05000000000000000000" pitchFamily="2" charset="2"/>
              <a:buChar char="§"/>
            </a:pPr>
            <a:r>
              <a:rPr lang="en-US" sz="1100" b="1" dirty="0" smtClean="0">
                <a:solidFill>
                  <a:schemeClr val="tx1">
                    <a:lumMod val="60000"/>
                    <a:lumOff val="40000"/>
                  </a:schemeClr>
                </a:solidFill>
              </a:rPr>
              <a:t>Swift: A language for distributed parallel scripting. </a:t>
            </a:r>
            <a:r>
              <a:rPr lang="en-US" sz="1100" dirty="0" smtClean="0">
                <a:solidFill>
                  <a:schemeClr val="tx1">
                    <a:lumMod val="60000"/>
                    <a:lumOff val="40000"/>
                  </a:schemeClr>
                </a:solidFill>
              </a:rPr>
              <a:t> </a:t>
            </a:r>
            <a:br>
              <a:rPr lang="en-US" sz="1100" dirty="0" smtClean="0">
                <a:solidFill>
                  <a:schemeClr val="tx1">
                    <a:lumMod val="60000"/>
                    <a:lumOff val="40000"/>
                  </a:schemeClr>
                </a:solidFill>
              </a:rPr>
            </a:br>
            <a:r>
              <a:rPr lang="en-US" sz="1100" dirty="0" smtClean="0">
                <a:solidFill>
                  <a:schemeClr val="tx1">
                    <a:lumMod val="60000"/>
                    <a:lumOff val="40000"/>
                  </a:schemeClr>
                </a:solidFill>
              </a:rPr>
              <a:t>J. Parallel Computing 2011</a:t>
            </a:r>
          </a:p>
          <a:p>
            <a:pPr marL="285750" indent="-285750">
              <a:buFont typeface="Wingdings" panose="05000000000000000000" pitchFamily="2" charset="2"/>
              <a:buChar char="§"/>
            </a:pPr>
            <a:r>
              <a:rPr lang="en-US" sz="1100" b="1" dirty="0">
                <a:solidFill>
                  <a:schemeClr val="tx1">
                    <a:lumMod val="60000"/>
                    <a:lumOff val="40000"/>
                  </a:schemeClr>
                </a:solidFill>
              </a:rPr>
              <a:t>Compiler techniques for massively scalable implicit task parallelism. </a:t>
            </a:r>
            <a:r>
              <a:rPr lang="en-US" sz="1100" dirty="0">
                <a:solidFill>
                  <a:schemeClr val="tx1">
                    <a:lumMod val="60000"/>
                    <a:lumOff val="40000"/>
                  </a:schemeClr>
                </a:solidFill>
              </a:rPr>
              <a:t>Proc. </a:t>
            </a:r>
            <a:r>
              <a:rPr lang="en-US" sz="1100" dirty="0" smtClean="0">
                <a:solidFill>
                  <a:schemeClr val="tx1">
                    <a:lumMod val="60000"/>
                    <a:lumOff val="40000"/>
                  </a:schemeClr>
                </a:solidFill>
              </a:rPr>
              <a:t>SC </a:t>
            </a:r>
            <a:r>
              <a:rPr lang="en-US" sz="1100" dirty="0">
                <a:solidFill>
                  <a:schemeClr val="tx1">
                    <a:lumMod val="60000"/>
                    <a:lumOff val="40000"/>
                  </a:schemeClr>
                </a:solidFill>
              </a:rPr>
              <a:t>2014</a:t>
            </a:r>
          </a:p>
          <a:p>
            <a:endParaRPr lang="en-US" sz="1100" dirty="0" smtClean="0">
              <a:solidFill>
                <a:schemeClr val="tx1">
                  <a:lumMod val="60000"/>
                  <a:lumOff val="40000"/>
                </a:schemeClr>
              </a:solidFill>
            </a:endParaRPr>
          </a:p>
          <a:p>
            <a:pPr marL="285750" indent="-285750">
              <a:buFont typeface="Wingdings" panose="05000000000000000000" pitchFamily="2" charset="2"/>
              <a:buChar char="§"/>
            </a:pPr>
            <a:endParaRPr lang="en-US" sz="1100" dirty="0">
              <a:solidFill>
                <a:schemeClr val="tx1">
                  <a:lumMod val="60000"/>
                  <a:lumOff val="40000"/>
                </a:schemeClr>
              </a:solidFill>
            </a:endParaRPr>
          </a:p>
        </p:txBody>
      </p:sp>
      <p:cxnSp>
        <p:nvCxnSpPr>
          <p:cNvPr id="9" name="Straight Connector 8"/>
          <p:cNvCxnSpPr/>
          <p:nvPr/>
        </p:nvCxnSpPr>
        <p:spPr>
          <a:xfrm>
            <a:off x="4169045" y="3919954"/>
            <a:ext cx="4874217"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83597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406F9E"/>
                </a:solidFill>
              </a:rPr>
              <a:t>Centralized evaluation </a:t>
            </a:r>
            <a:r>
              <a:rPr lang="en-US" dirty="0" smtClean="0">
                <a:solidFill>
                  <a:srgbClr val="406F9E"/>
                </a:solidFill>
              </a:rPr>
              <a:t>is </a:t>
            </a:r>
            <a:r>
              <a:rPr lang="en-US" dirty="0">
                <a:solidFill>
                  <a:srgbClr val="406F9E"/>
                </a:solidFill>
              </a:rPr>
              <a:t>a bottleneck</a:t>
            </a:r>
            <a:br>
              <a:rPr lang="en-US" dirty="0">
                <a:solidFill>
                  <a:srgbClr val="406F9E"/>
                </a:solidFill>
              </a:rPr>
            </a:br>
            <a:r>
              <a:rPr lang="en-US" dirty="0">
                <a:solidFill>
                  <a:srgbClr val="406F9E"/>
                </a:solidFill>
              </a:rPr>
              <a:t>at extreme scales </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44</a:t>
            </a:fld>
            <a:endParaRPr lang="en-US" dirty="0"/>
          </a:p>
        </p:txBody>
      </p:sp>
      <p:pic>
        <p:nvPicPr>
          <p:cNvPr id="6" name="Picture 2" descr="C:\cygwin\home\justin\mcs\pubs\slides\2015\EDF\distributed-eval.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51499" y="1721199"/>
            <a:ext cx="5501488" cy="238779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387099" y="1301867"/>
            <a:ext cx="2095445" cy="369332"/>
          </a:xfrm>
          <a:prstGeom prst="rect">
            <a:avLst/>
          </a:prstGeom>
          <a:noFill/>
        </p:spPr>
        <p:txBody>
          <a:bodyPr wrap="none" rtlCol="0">
            <a:spAutoFit/>
          </a:bodyPr>
          <a:lstStyle/>
          <a:p>
            <a:r>
              <a:rPr lang="en-US" dirty="0" smtClean="0"/>
              <a:t>Had this (Swift/K): </a:t>
            </a:r>
            <a:endParaRPr lang="en-US" dirty="0"/>
          </a:p>
        </p:txBody>
      </p:sp>
      <p:sp>
        <p:nvSpPr>
          <p:cNvPr id="8" name="TextBox 7"/>
          <p:cNvSpPr txBox="1"/>
          <p:nvPr/>
        </p:nvSpPr>
        <p:spPr>
          <a:xfrm>
            <a:off x="4398935" y="1301867"/>
            <a:ext cx="2685351" cy="369332"/>
          </a:xfrm>
          <a:prstGeom prst="rect">
            <a:avLst/>
          </a:prstGeom>
          <a:noFill/>
        </p:spPr>
        <p:txBody>
          <a:bodyPr wrap="none" rtlCol="0">
            <a:spAutoFit/>
          </a:bodyPr>
          <a:lstStyle/>
          <a:p>
            <a:r>
              <a:rPr lang="en-US" dirty="0" smtClean="0"/>
              <a:t>Now have this (Swift/T): </a:t>
            </a:r>
            <a:endParaRPr lang="en-US" dirty="0"/>
          </a:p>
        </p:txBody>
      </p:sp>
      <p:cxnSp>
        <p:nvCxnSpPr>
          <p:cNvPr id="10" name="Straight Connector 9"/>
          <p:cNvCxnSpPr/>
          <p:nvPr/>
        </p:nvCxnSpPr>
        <p:spPr>
          <a:xfrm>
            <a:off x="294469" y="4239395"/>
            <a:ext cx="8748793"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782803" y="4368413"/>
            <a:ext cx="7570922" cy="523220"/>
          </a:xfrm>
          <a:prstGeom prst="rect">
            <a:avLst/>
          </a:prstGeom>
        </p:spPr>
        <p:txBody>
          <a:bodyPr wrap="square">
            <a:spAutoFit/>
          </a:bodyPr>
          <a:lstStyle/>
          <a:p>
            <a:pPr marL="285750" indent="-285750">
              <a:buFont typeface="Wingdings" panose="05000000000000000000" pitchFamily="2" charset="2"/>
              <a:buChar char="§"/>
            </a:pPr>
            <a:r>
              <a:rPr lang="en-US" sz="1400" b="1" dirty="0">
                <a:solidFill>
                  <a:schemeClr val="tx1">
                    <a:lumMod val="60000"/>
                    <a:lumOff val="40000"/>
                  </a:schemeClr>
                </a:solidFill>
              </a:rPr>
              <a:t>Turbine: A distributed-memory dataflow engine for high performance many-task </a:t>
            </a:r>
            <a:r>
              <a:rPr lang="en-US" sz="1400" b="1" dirty="0" smtClean="0">
                <a:solidFill>
                  <a:schemeClr val="tx1">
                    <a:lumMod val="60000"/>
                    <a:lumOff val="40000"/>
                  </a:schemeClr>
                </a:solidFill>
              </a:rPr>
              <a:t>applications. </a:t>
            </a:r>
            <a:r>
              <a:rPr lang="en-US" sz="1400" dirty="0" smtClean="0">
                <a:solidFill>
                  <a:schemeClr val="tx1">
                    <a:lumMod val="60000"/>
                    <a:lumOff val="40000"/>
                  </a:schemeClr>
                </a:solidFill>
              </a:rPr>
              <a:t>Fundamenta </a:t>
            </a:r>
            <a:r>
              <a:rPr lang="en-US" sz="1400" dirty="0">
                <a:solidFill>
                  <a:schemeClr val="tx1">
                    <a:lumMod val="60000"/>
                    <a:lumOff val="40000"/>
                  </a:schemeClr>
                </a:solidFill>
              </a:rPr>
              <a:t>Informaticae 28(3), 2013</a:t>
            </a:r>
          </a:p>
        </p:txBody>
      </p:sp>
    </p:spTree>
    <p:extLst>
      <p:ext uri="{BB962C8B-B14F-4D97-AF65-F5344CB8AC3E}">
        <p14:creationId xmlns:p14="http://schemas.microsoft.com/office/powerpoint/2010/main" val="35517209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Swift/T: Fully parallel evaluation                                  of complex scripts</a:t>
            </a:r>
            <a:endParaRPr lang="en-US" dirty="0"/>
          </a:p>
        </p:txBody>
      </p:sp>
      <p:sp>
        <p:nvSpPr>
          <p:cNvPr id="3" name="Slide Number Placeholder 2"/>
          <p:cNvSpPr>
            <a:spLocks noGrp="1"/>
          </p:cNvSpPr>
          <p:nvPr>
            <p:ph type="sldNum" sz="quarter" idx="12"/>
          </p:nvPr>
        </p:nvSpPr>
        <p:spPr/>
        <p:txBody>
          <a:bodyPr/>
          <a:lstStyle/>
          <a:p>
            <a:pPr>
              <a:defRPr/>
            </a:pPr>
            <a:fld id="{BD815F56-630E-7E4B-8F2C-15A1EE33C21F}" type="slidenum">
              <a:rPr lang="en-US" smtClean="0"/>
              <a:pPr>
                <a:defRPr/>
              </a:pPr>
              <a:t>45</a:t>
            </a:fld>
            <a:endParaRPr lang="en-US"/>
          </a:p>
        </p:txBody>
      </p:sp>
      <p:sp>
        <p:nvSpPr>
          <p:cNvPr id="6" name="TextBox 5"/>
          <p:cNvSpPr txBox="1"/>
          <p:nvPr/>
        </p:nvSpPr>
        <p:spPr>
          <a:xfrm>
            <a:off x="433307" y="1121229"/>
            <a:ext cx="4356407" cy="3693319"/>
          </a:xfrm>
          <a:prstGeom prst="rect">
            <a:avLst/>
          </a:prstGeom>
          <a:noFill/>
        </p:spPr>
        <p:txBody>
          <a:bodyPr wrap="square" rtlCol="0">
            <a:spAutoFit/>
          </a:bodyPr>
          <a:lstStyle/>
          <a:p>
            <a:r>
              <a:rPr lang="en-US" dirty="0" err="1" smtClean="0">
                <a:latin typeface="Inconsolata-dz" pitchFamily="49" charset="0"/>
                <a:cs typeface="Courier New" pitchFamily="49" charset="0"/>
              </a:rPr>
              <a:t>int</a:t>
            </a:r>
            <a:r>
              <a:rPr lang="en-US" dirty="0" smtClean="0">
                <a:latin typeface="Inconsolata-dz" pitchFamily="49" charset="0"/>
                <a:cs typeface="Courier New" pitchFamily="49" charset="0"/>
              </a:rPr>
              <a:t> X = 100, Y = 100;</a:t>
            </a:r>
          </a:p>
          <a:p>
            <a:r>
              <a:rPr lang="en-US" dirty="0" err="1" smtClean="0">
                <a:latin typeface="Inconsolata-dz" pitchFamily="49" charset="0"/>
                <a:cs typeface="Courier New" pitchFamily="49" charset="0"/>
              </a:rPr>
              <a:t>int</a:t>
            </a:r>
            <a:r>
              <a:rPr lang="en-US" dirty="0" smtClean="0">
                <a:latin typeface="Inconsolata-dz" pitchFamily="49" charset="0"/>
                <a:cs typeface="Courier New" pitchFamily="49" charset="0"/>
              </a:rPr>
              <a:t> A[][];</a:t>
            </a:r>
          </a:p>
          <a:p>
            <a:r>
              <a:rPr lang="en-US" dirty="0" err="1" smtClean="0">
                <a:latin typeface="Inconsolata-dz" pitchFamily="49" charset="0"/>
                <a:cs typeface="Courier New" pitchFamily="49" charset="0"/>
              </a:rPr>
              <a:t>int</a:t>
            </a:r>
            <a:r>
              <a:rPr lang="en-US" dirty="0" smtClean="0">
                <a:latin typeface="Inconsolata-dz" pitchFamily="49" charset="0"/>
                <a:cs typeface="Courier New" pitchFamily="49" charset="0"/>
              </a:rPr>
              <a:t> B[];</a:t>
            </a:r>
          </a:p>
          <a:p>
            <a:r>
              <a:rPr lang="en-US" dirty="0" err="1" smtClean="0">
                <a:latin typeface="Inconsolata-dz" pitchFamily="49" charset="0"/>
                <a:cs typeface="Courier New" pitchFamily="49" charset="0"/>
              </a:rPr>
              <a:t>foreach</a:t>
            </a:r>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x</a:t>
            </a:r>
            <a:r>
              <a:rPr lang="en-US" dirty="0" smtClean="0">
                <a:latin typeface="Inconsolata-dz" pitchFamily="49" charset="0"/>
                <a:cs typeface="Courier New" pitchFamily="49" charset="0"/>
              </a:rPr>
              <a:t> in [0:X-1] {</a:t>
            </a:r>
          </a:p>
          <a:p>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foreach</a:t>
            </a:r>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y</a:t>
            </a:r>
            <a:r>
              <a:rPr lang="en-US" dirty="0" smtClean="0">
                <a:latin typeface="Inconsolata-dz" pitchFamily="49" charset="0"/>
                <a:cs typeface="Courier New" pitchFamily="49" charset="0"/>
              </a:rPr>
              <a:t> in [0:Y-1] {</a:t>
            </a:r>
          </a:p>
          <a:p>
            <a:r>
              <a:rPr lang="en-US" dirty="0" smtClean="0">
                <a:latin typeface="Inconsolata-dz" pitchFamily="49" charset="0"/>
                <a:cs typeface="Courier New" pitchFamily="49" charset="0"/>
              </a:rPr>
              <a:t>    if (</a:t>
            </a:r>
            <a:r>
              <a:rPr lang="en-US" dirty="0" err="1" smtClean="0">
                <a:latin typeface="Inconsolata-dz" pitchFamily="49" charset="0"/>
                <a:cs typeface="Courier New" pitchFamily="49" charset="0"/>
              </a:rPr>
              <a:t>check(x</a:t>
            </a:r>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y</a:t>
            </a:r>
            <a:r>
              <a:rPr lang="en-US" dirty="0" smtClean="0">
                <a:latin typeface="Inconsolata-dz" pitchFamily="49" charset="0"/>
                <a:cs typeface="Courier New" pitchFamily="49" charset="0"/>
              </a:rPr>
              <a:t>)) {</a:t>
            </a:r>
          </a:p>
          <a:p>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A[x][y</a:t>
            </a:r>
            <a:r>
              <a:rPr lang="en-US" dirty="0" smtClean="0">
                <a:latin typeface="Inconsolata-dz" pitchFamily="49" charset="0"/>
                <a:cs typeface="Courier New" pitchFamily="49" charset="0"/>
              </a:rPr>
              <a:t>] = </a:t>
            </a:r>
            <a:r>
              <a:rPr lang="en-US" dirty="0" err="1" smtClean="0">
                <a:latin typeface="Inconsolata-dz" pitchFamily="49" charset="0"/>
                <a:cs typeface="Courier New" pitchFamily="49" charset="0"/>
              </a:rPr>
              <a:t>g(f(x</a:t>
            </a:r>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f(y</a:t>
            </a:r>
            <a:r>
              <a:rPr lang="en-US" dirty="0" smtClean="0">
                <a:latin typeface="Inconsolata-dz" pitchFamily="49" charset="0"/>
                <a:cs typeface="Courier New" pitchFamily="49" charset="0"/>
              </a:rPr>
              <a:t>));</a:t>
            </a:r>
          </a:p>
          <a:p>
            <a:r>
              <a:rPr lang="en-US" dirty="0" smtClean="0">
                <a:latin typeface="Inconsolata-dz" pitchFamily="49" charset="0"/>
                <a:cs typeface="Courier New" pitchFamily="49" charset="0"/>
              </a:rPr>
              <a:t>    } else {</a:t>
            </a:r>
          </a:p>
          <a:p>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A[x][y</a:t>
            </a:r>
            <a:r>
              <a:rPr lang="en-US" dirty="0" smtClean="0">
                <a:latin typeface="Inconsolata-dz" pitchFamily="49" charset="0"/>
                <a:cs typeface="Courier New" pitchFamily="49" charset="0"/>
              </a:rPr>
              <a:t>] = 0;</a:t>
            </a:r>
          </a:p>
          <a:p>
            <a:r>
              <a:rPr lang="en-US" dirty="0" smtClean="0">
                <a:latin typeface="Inconsolata-dz" pitchFamily="49" charset="0"/>
                <a:cs typeface="Courier New" pitchFamily="49" charset="0"/>
              </a:rPr>
              <a:t>    }</a:t>
            </a:r>
          </a:p>
          <a:p>
            <a:r>
              <a:rPr lang="en-US" dirty="0" smtClean="0">
                <a:latin typeface="Inconsolata-dz" pitchFamily="49" charset="0"/>
                <a:cs typeface="Courier New" pitchFamily="49" charset="0"/>
              </a:rPr>
              <a:t>  }</a:t>
            </a:r>
          </a:p>
          <a:p>
            <a:r>
              <a:rPr lang="en-US" dirty="0" smtClean="0">
                <a:latin typeface="Inconsolata-dz" pitchFamily="49" charset="0"/>
                <a:cs typeface="Courier New" pitchFamily="49" charset="0"/>
              </a:rPr>
              <a:t>  </a:t>
            </a:r>
            <a:r>
              <a:rPr lang="en-US" dirty="0" err="1" smtClean="0">
                <a:latin typeface="Inconsolata-dz" pitchFamily="49" charset="0"/>
                <a:cs typeface="Courier New" pitchFamily="49" charset="0"/>
              </a:rPr>
              <a:t>B[x</a:t>
            </a:r>
            <a:r>
              <a:rPr lang="en-US" dirty="0" smtClean="0">
                <a:latin typeface="Inconsolata-dz" pitchFamily="49" charset="0"/>
                <a:cs typeface="Courier New" pitchFamily="49" charset="0"/>
              </a:rPr>
              <a:t>] = </a:t>
            </a:r>
            <a:r>
              <a:rPr lang="en-US" dirty="0" err="1" smtClean="0">
                <a:latin typeface="Inconsolata-dz" pitchFamily="49" charset="0"/>
                <a:cs typeface="Courier New" pitchFamily="49" charset="0"/>
              </a:rPr>
              <a:t>sum(A[x</a:t>
            </a:r>
            <a:r>
              <a:rPr lang="en-US" dirty="0" smtClean="0">
                <a:latin typeface="Inconsolata-dz" pitchFamily="49" charset="0"/>
                <a:cs typeface="Courier New" pitchFamily="49" charset="0"/>
              </a:rPr>
              <a:t>]);</a:t>
            </a:r>
          </a:p>
          <a:p>
            <a:r>
              <a:rPr lang="en-US" dirty="0" smtClean="0">
                <a:latin typeface="Inconsolata-dz" pitchFamily="49" charset="0"/>
                <a:cs typeface="Courier New" pitchFamily="49" charset="0"/>
              </a:rPr>
              <a:t>}</a:t>
            </a:r>
            <a:endParaRPr lang="en-US" dirty="0">
              <a:latin typeface="Inconsolata-dz" pitchFamily="49" charset="0"/>
              <a:cs typeface="Courier New" pitchFamily="49" charset="0"/>
            </a:endParaRPr>
          </a:p>
        </p:txBody>
      </p:sp>
      <p:pic>
        <p:nvPicPr>
          <p:cNvPr id="1026" name="Picture 2" descr="C:\cygwin\home\wozniak\exm\materials\misc-slides\spawngraph.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8944" y="1217517"/>
            <a:ext cx="4272966" cy="277807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23340" y="4411756"/>
            <a:ext cx="6934200" cy="738664"/>
          </a:xfrm>
          <a:prstGeom prst="rect">
            <a:avLst/>
          </a:prstGeom>
        </p:spPr>
        <p:txBody>
          <a:bodyPr wrap="square">
            <a:spAutoFit/>
          </a:bodyPr>
          <a:lstStyle/>
          <a:p>
            <a:pPr marL="285750" indent="-285750">
              <a:buFont typeface="Arial" panose="020B0604020202020204" pitchFamily="34" charset="0"/>
              <a:buChar char="•"/>
            </a:pPr>
            <a:r>
              <a:rPr lang="en-US" sz="1400" b="1" dirty="0" smtClean="0">
                <a:solidFill>
                  <a:schemeClr val="bg1">
                    <a:lumMod val="50000"/>
                  </a:schemeClr>
                </a:solidFill>
              </a:rPr>
              <a:t>Swift/T</a:t>
            </a:r>
            <a:r>
              <a:rPr lang="en-US" sz="1400" b="1" dirty="0">
                <a:solidFill>
                  <a:schemeClr val="bg1">
                    <a:lumMod val="50000"/>
                  </a:schemeClr>
                </a:solidFill>
              </a:rPr>
              <a:t>: Scalable data flow programming for distributed-memory task-parallel applications </a:t>
            </a:r>
            <a:r>
              <a:rPr lang="en-US" sz="1400" b="1" dirty="0" smtClean="0">
                <a:solidFill>
                  <a:schemeClr val="bg1">
                    <a:lumMod val="50000"/>
                  </a:schemeClr>
                </a:solidFill>
              </a:rPr>
              <a:t>. </a:t>
            </a:r>
            <a:r>
              <a:rPr lang="en-US" sz="1400" dirty="0">
                <a:solidFill>
                  <a:schemeClr val="bg1">
                    <a:lumMod val="50000"/>
                  </a:schemeClr>
                </a:solidFill>
              </a:rPr>
              <a:t>Proc. </a:t>
            </a:r>
            <a:r>
              <a:rPr lang="en-US" sz="1400" dirty="0" smtClean="0">
                <a:solidFill>
                  <a:schemeClr val="bg1">
                    <a:lumMod val="50000"/>
                  </a:schemeClr>
                </a:solidFill>
              </a:rPr>
              <a:t>CCGrid, 2013. </a:t>
            </a:r>
            <a:endParaRPr lang="en-US" sz="1400" dirty="0">
              <a:solidFill>
                <a:schemeClr val="bg1">
                  <a:lumMod val="50000"/>
                </a:schemeClr>
              </a:solidFill>
            </a:endParaRPr>
          </a:p>
          <a:p>
            <a:pPr marL="285750" indent="-285750">
              <a:buFont typeface="Arial" panose="020B0604020202020204" pitchFamily="34" charset="0"/>
              <a:buChar char="•"/>
            </a:pPr>
            <a:endParaRPr lang="en-US" sz="1400" dirty="0">
              <a:solidFill>
                <a:schemeClr val="bg1">
                  <a:lumMod val="50000"/>
                </a:schemeClr>
              </a:solidFill>
            </a:endParaRPr>
          </a:p>
        </p:txBody>
      </p:sp>
      <p:cxnSp>
        <p:nvCxnSpPr>
          <p:cNvPr id="8" name="Straight Connector 7"/>
          <p:cNvCxnSpPr/>
          <p:nvPr/>
        </p:nvCxnSpPr>
        <p:spPr>
          <a:xfrm>
            <a:off x="1123341" y="4395678"/>
            <a:ext cx="7427993"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109573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Content Placeholder 84"/>
          <p:cNvSpPr>
            <a:spLocks noGrp="1"/>
          </p:cNvSpPr>
          <p:nvPr>
            <p:ph idx="1"/>
          </p:nvPr>
        </p:nvSpPr>
        <p:spPr>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Write site-independent scripts </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Automatic parallelization and data movement</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Run native code, script fragments as applications</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Rapidly subdivide large partitions for </a:t>
            </a:r>
            <a:br>
              <a:rPr lang="en-US" kern="0" dirty="0" smtClean="0">
                <a:solidFill>
                  <a:srgbClr val="1B1B1B"/>
                </a:solidFill>
                <a:ea typeface="ＭＳ Ｐゴシック" charset="-128"/>
              </a:rPr>
            </a:br>
            <a:r>
              <a:rPr lang="en-US" kern="0" dirty="0" smtClean="0">
                <a:solidFill>
                  <a:srgbClr val="1B1B1B"/>
                </a:solidFill>
                <a:ea typeface="ＭＳ Ｐゴシック" charset="-128"/>
              </a:rPr>
              <a:t>MPI jobs</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Move work to data locations</a:t>
            </a:r>
          </a:p>
          <a:p>
            <a:endParaRPr lang="en-US" dirty="0" smtClean="0"/>
          </a:p>
        </p:txBody>
      </p:sp>
      <p:sp>
        <p:nvSpPr>
          <p:cNvPr id="2" name="Title 1"/>
          <p:cNvSpPr>
            <a:spLocks noGrp="1"/>
          </p:cNvSpPr>
          <p:nvPr>
            <p:ph type="title"/>
          </p:nvPr>
        </p:nvSpPr>
        <p:spPr/>
        <p:txBody>
          <a:bodyPr/>
          <a:lstStyle/>
          <a:p>
            <a:r>
              <a:rPr lang="en-US" dirty="0">
                <a:solidFill>
                  <a:srgbClr val="376092"/>
                </a:solidFill>
              </a:rPr>
              <a:t>Swift/T: Enabling high-performance </a:t>
            </a:r>
            <a:r>
              <a:rPr lang="en-US" dirty="0" smtClean="0">
                <a:solidFill>
                  <a:srgbClr val="376092"/>
                </a:solidFill>
              </a:rPr>
              <a:t>Scripted workflows</a:t>
            </a:r>
            <a:endParaRPr lang="en-US" dirty="0"/>
          </a:p>
        </p:txBody>
      </p:sp>
      <p:sp>
        <p:nvSpPr>
          <p:cNvPr id="4" name="Text Placeholder 3"/>
          <p:cNvSpPr>
            <a:spLocks noGrp="1"/>
          </p:cNvSpPr>
          <p:nvPr>
            <p:ph type="body" sz="quarter" idx="12"/>
          </p:nvPr>
        </p:nvSpPr>
        <p:spPr/>
        <p:txBody>
          <a:bodyPr/>
          <a:lstStyle/>
          <a:p>
            <a:r>
              <a:rPr lang="en-US" dirty="0" smtClean="0"/>
              <a:t>Supports tasks written in many languages</a:t>
            </a:r>
            <a:endParaRPr lang="en-US" dirty="0"/>
          </a:p>
        </p:txBody>
      </p:sp>
      <p:grpSp>
        <p:nvGrpSpPr>
          <p:cNvPr id="44" name="Group 43"/>
          <p:cNvGrpSpPr/>
          <p:nvPr/>
        </p:nvGrpSpPr>
        <p:grpSpPr>
          <a:xfrm>
            <a:off x="4606206" y="2358618"/>
            <a:ext cx="1397175" cy="942703"/>
            <a:chOff x="863065" y="3200017"/>
            <a:chExt cx="1933008" cy="1738987"/>
          </a:xfrm>
        </p:grpSpPr>
        <p:sp>
          <p:nvSpPr>
            <p:cNvPr id="45" name="Rectangle 44"/>
            <p:cNvSpPr/>
            <p:nvPr/>
          </p:nvSpPr>
          <p:spPr>
            <a:xfrm>
              <a:off x="1181877" y="3508310"/>
              <a:ext cx="1614196" cy="1430694"/>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dirty="0" smtClean="0">
                <a:ln>
                  <a:noFill/>
                </a:ln>
                <a:solidFill>
                  <a:srgbClr val="404040"/>
                </a:solidFill>
                <a:effectLst/>
                <a:uLnTx/>
                <a:uFillTx/>
                <a:latin typeface="Calibri"/>
                <a:ea typeface="+mn-ea"/>
                <a:cs typeface="+mn-cs"/>
              </a:endParaRPr>
            </a:p>
          </p:txBody>
        </p:sp>
        <p:sp>
          <p:nvSpPr>
            <p:cNvPr id="46" name="Rectangle 45"/>
            <p:cNvSpPr/>
            <p:nvPr/>
          </p:nvSpPr>
          <p:spPr>
            <a:xfrm>
              <a:off x="1029477" y="3355910"/>
              <a:ext cx="1614196" cy="1430694"/>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600" b="0" i="0" u="none" strike="noStrike" kern="0" cap="none" spc="0" normalizeH="0" baseline="0" noProof="0" dirty="0" smtClean="0">
                <a:ln>
                  <a:noFill/>
                </a:ln>
                <a:solidFill>
                  <a:srgbClr val="404040"/>
                </a:solidFill>
                <a:effectLst/>
                <a:uLnTx/>
                <a:uFillTx/>
                <a:latin typeface="Calibri"/>
                <a:ea typeface="+mn-ea"/>
                <a:cs typeface="+mn-cs"/>
              </a:endParaRPr>
            </a:p>
          </p:txBody>
        </p:sp>
        <p:sp>
          <p:nvSpPr>
            <p:cNvPr id="47" name="Rectangle 46"/>
            <p:cNvSpPr/>
            <p:nvPr/>
          </p:nvSpPr>
          <p:spPr>
            <a:xfrm>
              <a:off x="863065" y="3200017"/>
              <a:ext cx="1614196" cy="1430693"/>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smtClean="0">
                  <a:ln>
                    <a:noFill/>
                  </a:ln>
                  <a:solidFill>
                    <a:srgbClr val="404040"/>
                  </a:solidFill>
                  <a:effectLst/>
                  <a:uLnTx/>
                  <a:uFillTx/>
                  <a:latin typeface="Calibri"/>
                  <a:ea typeface="+mn-ea"/>
                  <a:cs typeface="+mn-cs"/>
                </a:rPr>
                <a:t>Swift/T control process</a:t>
              </a:r>
            </a:p>
          </p:txBody>
        </p:sp>
      </p:grpSp>
      <p:grpSp>
        <p:nvGrpSpPr>
          <p:cNvPr id="49" name="Group 48"/>
          <p:cNvGrpSpPr/>
          <p:nvPr/>
        </p:nvGrpSpPr>
        <p:grpSpPr>
          <a:xfrm>
            <a:off x="6388074" y="2273922"/>
            <a:ext cx="2588630" cy="1734933"/>
            <a:chOff x="3200400" y="3200400"/>
            <a:chExt cx="3581400" cy="3200400"/>
          </a:xfrm>
        </p:grpSpPr>
        <p:sp>
          <p:nvSpPr>
            <p:cNvPr id="66" name="Rectangle 65"/>
            <p:cNvSpPr/>
            <p:nvPr/>
          </p:nvSpPr>
          <p:spPr>
            <a:xfrm>
              <a:off x="3200400" y="3200400"/>
              <a:ext cx="3581400" cy="3200400"/>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404040"/>
                  </a:solidFill>
                  <a:effectLst/>
                  <a:uLnTx/>
                  <a:uFillTx/>
                  <a:latin typeface="Calibri"/>
                  <a:ea typeface="+mn-ea"/>
                  <a:cs typeface="+mn-cs"/>
                </a:rPr>
                <a:t>Swift worker process</a:t>
              </a: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p:txBody>
        </p:sp>
        <p:pic>
          <p:nvPicPr>
            <p:cNvPr id="67" name="Picture 2" descr="C:\cygwin\home\justin\ATPESC_2013-08-06\part11-swift-py-r\slides\python-powered-h-50x6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7226" y="5114037"/>
              <a:ext cx="749559" cy="974427"/>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3" descr="C:\cygwin\home\justin\ATPESC_2013-08-06\part11-swift-py-r\slides\R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3275" y="5221293"/>
              <a:ext cx="1004548" cy="759916"/>
            </a:xfrm>
            <a:prstGeom prst="rect">
              <a:avLst/>
            </a:prstGeom>
            <a:noFill/>
            <a:extLst>
              <a:ext uri="{909E8E84-426E-40DD-AFC4-6F175D3DCCD1}">
                <a14:hiddenFill xmlns:a14="http://schemas.microsoft.com/office/drawing/2010/main">
                  <a:solidFill>
                    <a:srgbClr val="FFFFFF"/>
                  </a:solidFill>
                </a14:hiddenFill>
              </a:ext>
            </a:extLst>
          </p:spPr>
        </p:pic>
        <p:sp>
          <p:nvSpPr>
            <p:cNvPr id="69" name="Rounded Rectangle 68"/>
            <p:cNvSpPr/>
            <p:nvPr/>
          </p:nvSpPr>
          <p:spPr>
            <a:xfrm>
              <a:off x="3431332"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70" name="Rounded Rectangle 69"/>
            <p:cNvSpPr/>
            <p:nvPr/>
          </p:nvSpPr>
          <p:spPr>
            <a:xfrm>
              <a:off x="4363275"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71" name="Rounded Rectangle 70"/>
            <p:cNvSpPr/>
            <p:nvPr/>
          </p:nvSpPr>
          <p:spPr>
            <a:xfrm>
              <a:off x="5367823" y="4019647"/>
              <a:ext cx="1237863"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Fortran</a:t>
              </a:r>
            </a:p>
          </p:txBody>
        </p:sp>
        <p:pic>
          <p:nvPicPr>
            <p:cNvPr id="72" name="Picture 4" descr="C:\Users\justin\Desktop\tcllogo-tr.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9706" y="5056641"/>
              <a:ext cx="814096" cy="11972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0" name="Group 49"/>
          <p:cNvGrpSpPr/>
          <p:nvPr/>
        </p:nvGrpSpPr>
        <p:grpSpPr>
          <a:xfrm>
            <a:off x="6277919" y="2191306"/>
            <a:ext cx="2588630" cy="1734933"/>
            <a:chOff x="3200400" y="3200400"/>
            <a:chExt cx="3581400" cy="3200400"/>
          </a:xfrm>
        </p:grpSpPr>
        <p:sp>
          <p:nvSpPr>
            <p:cNvPr id="59" name="Rectangle 58"/>
            <p:cNvSpPr/>
            <p:nvPr/>
          </p:nvSpPr>
          <p:spPr>
            <a:xfrm>
              <a:off x="3200400" y="3200400"/>
              <a:ext cx="3581400" cy="3200400"/>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p:txBody>
        </p:sp>
        <p:pic>
          <p:nvPicPr>
            <p:cNvPr id="60" name="Picture 2" descr="C:\cygwin\home\justin\ATPESC_2013-08-06\part11-swift-py-r\slides\python-powered-h-50x6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7226" y="5114037"/>
              <a:ext cx="749559" cy="974427"/>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3" descr="C:\cygwin\home\justin\ATPESC_2013-08-06\part11-swift-py-r\slides\R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3275" y="5221293"/>
              <a:ext cx="1004548" cy="759916"/>
            </a:xfrm>
            <a:prstGeom prst="rect">
              <a:avLst/>
            </a:prstGeom>
            <a:noFill/>
            <a:extLst>
              <a:ext uri="{909E8E84-426E-40DD-AFC4-6F175D3DCCD1}">
                <a14:hiddenFill xmlns:a14="http://schemas.microsoft.com/office/drawing/2010/main">
                  <a:solidFill>
                    <a:srgbClr val="FFFFFF"/>
                  </a:solidFill>
                </a14:hiddenFill>
              </a:ext>
            </a:extLst>
          </p:spPr>
        </p:pic>
        <p:sp>
          <p:nvSpPr>
            <p:cNvPr id="62" name="Rounded Rectangle 61"/>
            <p:cNvSpPr/>
            <p:nvPr/>
          </p:nvSpPr>
          <p:spPr>
            <a:xfrm>
              <a:off x="3431332"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63" name="Rounded Rectangle 62"/>
            <p:cNvSpPr/>
            <p:nvPr/>
          </p:nvSpPr>
          <p:spPr>
            <a:xfrm>
              <a:off x="4363275"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64" name="Rounded Rectangle 63"/>
            <p:cNvSpPr/>
            <p:nvPr/>
          </p:nvSpPr>
          <p:spPr>
            <a:xfrm>
              <a:off x="5367823" y="4019647"/>
              <a:ext cx="1237863"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Fortran</a:t>
              </a:r>
            </a:p>
          </p:txBody>
        </p:sp>
        <p:pic>
          <p:nvPicPr>
            <p:cNvPr id="65" name="Picture 4" descr="C:\Users\justin\Desktop\tcllogo-tr.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9706" y="5056641"/>
              <a:ext cx="814096" cy="1197200"/>
            </a:xfrm>
            <a:prstGeom prst="rect">
              <a:avLst/>
            </a:prstGeom>
            <a:noFill/>
            <a:extLst>
              <a:ext uri="{909E8E84-426E-40DD-AFC4-6F175D3DCCD1}">
                <a14:hiddenFill xmlns:a14="http://schemas.microsoft.com/office/drawing/2010/main">
                  <a:solidFill>
                    <a:srgbClr val="FFFFFF"/>
                  </a:solidFill>
                </a14:hiddenFill>
              </a:ext>
            </a:extLst>
          </p:spPr>
        </p:pic>
      </p:grpSp>
      <p:sp>
        <p:nvSpPr>
          <p:cNvPr id="52" name="Rectangle 51"/>
          <p:cNvSpPr/>
          <p:nvPr/>
        </p:nvSpPr>
        <p:spPr>
          <a:xfrm>
            <a:off x="6167765" y="2108690"/>
            <a:ext cx="2588630" cy="1734933"/>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t" anchorCtr="0"/>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p:txBody>
      </p:sp>
      <p:sp>
        <p:nvSpPr>
          <p:cNvPr id="54" name="Rounded Rectangle 53"/>
          <p:cNvSpPr/>
          <p:nvPr/>
        </p:nvSpPr>
        <p:spPr>
          <a:xfrm>
            <a:off x="6317258" y="2516008"/>
            <a:ext cx="550772" cy="394982"/>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55" name="Rounded Rectangle 54"/>
          <p:cNvSpPr/>
          <p:nvPr/>
        </p:nvSpPr>
        <p:spPr>
          <a:xfrm>
            <a:off x="6969193" y="2516008"/>
            <a:ext cx="622449" cy="394982"/>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56" name="Rounded Rectangle 55"/>
          <p:cNvSpPr/>
          <p:nvPr/>
        </p:nvSpPr>
        <p:spPr>
          <a:xfrm>
            <a:off x="7709775" y="2516008"/>
            <a:ext cx="959885" cy="394982"/>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FFFFFF"/>
                </a:solidFill>
                <a:effectLst/>
                <a:uLnTx/>
                <a:uFillTx/>
                <a:latin typeface="Calibri"/>
                <a:ea typeface="+mn-ea"/>
                <a:cs typeface="+mn-cs"/>
              </a:rPr>
              <a:t>Fortran</a:t>
            </a:r>
          </a:p>
        </p:txBody>
      </p:sp>
      <p:cxnSp>
        <p:nvCxnSpPr>
          <p:cNvPr id="73" name="Straight Arrow Connector 72"/>
          <p:cNvCxnSpPr/>
          <p:nvPr/>
        </p:nvCxnSpPr>
        <p:spPr>
          <a:xfrm>
            <a:off x="5626378" y="2808854"/>
            <a:ext cx="651541" cy="1"/>
          </a:xfrm>
          <a:prstGeom prst="straightConnector1">
            <a:avLst/>
          </a:prstGeom>
          <a:noFill/>
          <a:ln w="25400" cap="flat" cmpd="sng" algn="ctr">
            <a:solidFill>
              <a:srgbClr val="A6C4DE">
                <a:shade val="95000"/>
                <a:satMod val="105000"/>
              </a:srgbClr>
            </a:solidFill>
            <a:prstDash val="solid"/>
            <a:headEnd type="arrow"/>
            <a:tailEnd type="arrow"/>
          </a:ln>
          <a:effectLst/>
        </p:spPr>
      </p:cxnSp>
      <p:cxnSp>
        <p:nvCxnSpPr>
          <p:cNvPr id="74" name="Straight Arrow Connector 73"/>
          <p:cNvCxnSpPr/>
          <p:nvPr/>
        </p:nvCxnSpPr>
        <p:spPr>
          <a:xfrm>
            <a:off x="5626379" y="2954699"/>
            <a:ext cx="651541" cy="1"/>
          </a:xfrm>
          <a:prstGeom prst="straightConnector1">
            <a:avLst/>
          </a:prstGeom>
          <a:noFill/>
          <a:ln w="25400" cap="flat" cmpd="sng" algn="ctr">
            <a:solidFill>
              <a:srgbClr val="A6C4DE">
                <a:shade val="95000"/>
                <a:satMod val="105000"/>
              </a:srgbClr>
            </a:solidFill>
            <a:prstDash val="solid"/>
            <a:headEnd type="arrow"/>
            <a:tailEnd type="arrow"/>
          </a:ln>
          <a:effectLst/>
        </p:spPr>
      </p:cxnSp>
      <p:grpSp>
        <p:nvGrpSpPr>
          <p:cNvPr id="75" name="Group 74"/>
          <p:cNvGrpSpPr/>
          <p:nvPr/>
        </p:nvGrpSpPr>
        <p:grpSpPr>
          <a:xfrm>
            <a:off x="5699645" y="3017955"/>
            <a:ext cx="837922" cy="427379"/>
            <a:chOff x="5165102" y="5559107"/>
            <a:chExt cx="745191" cy="569838"/>
          </a:xfrm>
        </p:grpSpPr>
        <p:sp>
          <p:nvSpPr>
            <p:cNvPr id="76" name="Oval 75"/>
            <p:cNvSpPr/>
            <p:nvPr/>
          </p:nvSpPr>
          <p:spPr bwMode="auto">
            <a:xfrm>
              <a:off x="5213470" y="5559107"/>
              <a:ext cx="447364" cy="522978"/>
            </a:xfrm>
            <a:prstGeom prst="ellipse">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smtClean="0">
                <a:ln>
                  <a:noFill/>
                </a:ln>
                <a:solidFill>
                  <a:srgbClr val="404040"/>
                </a:solidFill>
                <a:effectLst/>
                <a:uLnTx/>
                <a:uFillTx/>
                <a:latin typeface="Calibri" charset="0"/>
                <a:ea typeface="MS PGothic" pitchFamily="34" charset="-128"/>
                <a:cs typeface="MS PGothic" pitchFamily="34" charset="-128"/>
              </a:endParaRPr>
            </a:p>
          </p:txBody>
        </p:sp>
        <p:sp>
          <p:nvSpPr>
            <p:cNvPr id="77" name="TextBox 76"/>
            <p:cNvSpPr txBox="1"/>
            <p:nvPr/>
          </p:nvSpPr>
          <p:spPr>
            <a:xfrm>
              <a:off x="5165102" y="5636503"/>
              <a:ext cx="745191" cy="492442"/>
            </a:xfrm>
            <a:prstGeom prst="rect">
              <a:avLst/>
            </a:prstGeom>
            <a:noFill/>
          </p:spPr>
          <p:txBody>
            <a:bodyPr wrap="square" rtlCol="0">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sz="1800" b="1" i="0" u="none" strike="noStrike" kern="0" cap="none" spc="0" normalizeH="0" baseline="0" noProof="0" dirty="0" smtClean="0">
                  <a:ln>
                    <a:noFill/>
                  </a:ln>
                  <a:solidFill>
                    <a:srgbClr val="404040"/>
                  </a:solidFill>
                  <a:effectLst/>
                  <a:uLnTx/>
                  <a:uFillTx/>
                  <a:latin typeface="Calibri" charset="0"/>
                  <a:ea typeface="MS PGothic" pitchFamily="34" charset="-128"/>
                </a:rPr>
                <a:t>MPI</a:t>
              </a:r>
            </a:p>
          </p:txBody>
        </p:sp>
      </p:grpSp>
      <p:sp>
        <p:nvSpPr>
          <p:cNvPr id="78" name="TextBox 77"/>
          <p:cNvSpPr txBox="1"/>
          <p:nvPr/>
        </p:nvSpPr>
        <p:spPr>
          <a:xfrm>
            <a:off x="6317259" y="2179607"/>
            <a:ext cx="2311841" cy="369332"/>
          </a:xfrm>
          <a:prstGeom prst="rect">
            <a:avLst/>
          </a:prstGeom>
          <a:noFill/>
        </p:spPr>
        <p:txBody>
          <a:bodyPr wrap="square" rtlCol="0">
            <a:spAutoFit/>
          </a:bodyPr>
          <a:lstStyle/>
          <a:p>
            <a:pPr algn="ctr" fontAlgn="base">
              <a:spcBef>
                <a:spcPct val="0"/>
              </a:spcBef>
              <a:spcAft>
                <a:spcPct val="0"/>
              </a:spcAft>
            </a:pPr>
            <a:r>
              <a:rPr lang="en-US" b="1" dirty="0" smtClean="0">
                <a:solidFill>
                  <a:srgbClr val="404040"/>
                </a:solidFill>
                <a:latin typeface="Calibri" charset="0"/>
                <a:ea typeface="MS PGothic" pitchFamily="34" charset="-128"/>
              </a:rPr>
              <a:t>Swift/T worker</a:t>
            </a:r>
            <a:endParaRPr lang="en-US" b="1" dirty="0">
              <a:solidFill>
                <a:srgbClr val="404040"/>
              </a:solidFill>
              <a:latin typeface="Calibri" charset="0"/>
              <a:ea typeface="MS PGothic" pitchFamily="34" charset="-128"/>
            </a:endParaRPr>
          </a:p>
        </p:txBody>
      </p:sp>
      <p:cxnSp>
        <p:nvCxnSpPr>
          <p:cNvPr id="79" name="Straight Arrow Connector 78"/>
          <p:cNvCxnSpPr/>
          <p:nvPr/>
        </p:nvCxnSpPr>
        <p:spPr>
          <a:xfrm>
            <a:off x="5621660" y="2878425"/>
            <a:ext cx="651541" cy="1"/>
          </a:xfrm>
          <a:prstGeom prst="straightConnector1">
            <a:avLst/>
          </a:prstGeom>
          <a:noFill/>
          <a:ln w="25400" cap="flat" cmpd="sng" algn="ctr">
            <a:solidFill>
              <a:srgbClr val="A6C4DE">
                <a:shade val="95000"/>
                <a:satMod val="105000"/>
              </a:srgbClr>
            </a:solidFill>
            <a:prstDash val="solid"/>
            <a:headEnd type="arrow"/>
            <a:tailEnd type="arrow"/>
          </a:ln>
          <a:effectLst/>
        </p:spPr>
      </p:cxnSp>
      <p:pic>
        <p:nvPicPr>
          <p:cNvPr id="80" name="Picture 2" descr="C:\cygwin\home\justin\mcs\gadgets\swift-logo\swift-turbine.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68993" y="1108332"/>
            <a:ext cx="2587402" cy="901928"/>
          </a:xfrm>
          <a:prstGeom prst="rect">
            <a:avLst/>
          </a:prstGeom>
          <a:noFill/>
          <a:extLst>
            <a:ext uri="{909E8E84-426E-40DD-AFC4-6F175D3DCCD1}">
              <a14:hiddenFill xmlns:a14="http://schemas.microsoft.com/office/drawing/2010/main">
                <a:solidFill>
                  <a:srgbClr val="FFFFFF"/>
                </a:solidFill>
              </a14:hiddenFill>
            </a:ext>
          </a:extLst>
        </p:spPr>
      </p:pic>
      <p:sp>
        <p:nvSpPr>
          <p:cNvPr id="82" name="Rectangle 81"/>
          <p:cNvSpPr/>
          <p:nvPr/>
        </p:nvSpPr>
        <p:spPr>
          <a:xfrm>
            <a:off x="6380701" y="2976157"/>
            <a:ext cx="2268847" cy="82649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6" name="Picture 2" descr="http://touque.ca/EC/ICS2O/students/2010-09/ICS2O7B/RabS/JavaIcon.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38289" y="2997971"/>
            <a:ext cx="563082" cy="774098"/>
          </a:xfrm>
          <a:prstGeom prst="rect">
            <a:avLst/>
          </a:prstGeom>
          <a:solidFill>
            <a:schemeClr val="bg1"/>
          </a:solidFill>
        </p:spPr>
      </p:pic>
      <p:pic>
        <p:nvPicPr>
          <p:cNvPr id="1028" name="Picture 4" descr="https://res.cloudinary.com/skillsmatter/image/upload/v1453975328/oceuc8zbcqibbhmxk9ng.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85043" y="3119240"/>
            <a:ext cx="514048" cy="570593"/>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 descr="C:\cygwin\home\wozniak\exm\papers\JointLab_2014_woz\julia_logo.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50238" y="3375124"/>
            <a:ext cx="804446" cy="414599"/>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3" descr="C:\cygwin\home\justin\ATPESC_2013-08-06\part11-swift-py-r\slides\R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7560" y="3026595"/>
            <a:ext cx="804446" cy="328915"/>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descr="C:\cygwin\home\justin\exm\papers\PyHPC_2013\plots\python-bw-rate.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30901" y="2961966"/>
            <a:ext cx="4298767" cy="1934445"/>
          </a:xfrm>
          <a:prstGeom prst="rect">
            <a:avLst/>
          </a:prstGeom>
          <a:noFill/>
          <a:extLst>
            <a:ext uri="{909E8E84-426E-40DD-AFC4-6F175D3DCCD1}">
              <a14:hiddenFill xmlns:a14="http://schemas.microsoft.com/office/drawing/2010/main">
                <a:solidFill>
                  <a:srgbClr val="FFFFFF"/>
                </a:solidFill>
              </a14:hiddenFill>
            </a:ext>
          </a:extLst>
        </p:spPr>
      </p:pic>
      <p:sp>
        <p:nvSpPr>
          <p:cNvPr id="89" name="TextBox 88"/>
          <p:cNvSpPr txBox="1"/>
          <p:nvPr/>
        </p:nvSpPr>
        <p:spPr>
          <a:xfrm>
            <a:off x="2139574" y="3949854"/>
            <a:ext cx="2586915" cy="830997"/>
          </a:xfrm>
          <a:prstGeom prst="rect">
            <a:avLst/>
          </a:prstGeom>
          <a:noFill/>
        </p:spPr>
        <p:txBody>
          <a:bodyPr wrap="square" rtlCol="0">
            <a:spAutoFit/>
          </a:bodyPr>
          <a:lstStyle/>
          <a:p>
            <a:pPr fontAlgn="base">
              <a:spcBef>
                <a:spcPct val="0"/>
              </a:spcBef>
              <a:spcAft>
                <a:spcPct val="0"/>
              </a:spcAft>
            </a:pPr>
            <a:r>
              <a:rPr lang="en-US" sz="1600" b="1" kern="1200" dirty="0" smtClean="0">
                <a:solidFill>
                  <a:srgbClr val="404040"/>
                </a:solidFill>
                <a:latin typeface="Calibri" charset="0"/>
                <a:ea typeface="MS PGothic" pitchFamily="34" charset="-128"/>
              </a:rPr>
              <a:t>64K cores of Blue Waters</a:t>
            </a:r>
          </a:p>
          <a:p>
            <a:pPr fontAlgn="base">
              <a:spcBef>
                <a:spcPct val="0"/>
              </a:spcBef>
              <a:spcAft>
                <a:spcPct val="0"/>
              </a:spcAft>
            </a:pPr>
            <a:r>
              <a:rPr lang="en-US" sz="1600" b="1" kern="1200" dirty="0" smtClean="0">
                <a:solidFill>
                  <a:srgbClr val="404040"/>
                </a:solidFill>
                <a:latin typeface="Calibri" charset="0"/>
                <a:ea typeface="MS PGothic" pitchFamily="34" charset="-128"/>
              </a:rPr>
              <a:t>2 billion Python tasks</a:t>
            </a:r>
            <a:br>
              <a:rPr lang="en-US" sz="1600" b="1" kern="1200" dirty="0" smtClean="0">
                <a:solidFill>
                  <a:srgbClr val="404040"/>
                </a:solidFill>
                <a:latin typeface="Calibri" charset="0"/>
                <a:ea typeface="MS PGothic" pitchFamily="34" charset="-128"/>
              </a:rPr>
            </a:br>
            <a:r>
              <a:rPr lang="en-US" sz="1600" b="1" kern="1200" dirty="0" smtClean="0">
                <a:solidFill>
                  <a:srgbClr val="404040"/>
                </a:solidFill>
                <a:latin typeface="Calibri" charset="0"/>
                <a:ea typeface="MS PGothic" pitchFamily="34" charset="-128"/>
              </a:rPr>
              <a:t>14 million Pythons/s</a:t>
            </a:r>
            <a:endParaRPr lang="en-US" sz="1600" b="1" kern="1200" dirty="0">
              <a:solidFill>
                <a:srgbClr val="404040"/>
              </a:solidFill>
              <a:latin typeface="Calibri" charset="0"/>
              <a:ea typeface="MS PGothic" pitchFamily="34" charset="-128"/>
            </a:endParaRPr>
          </a:p>
        </p:txBody>
      </p:sp>
      <p:sp>
        <p:nvSpPr>
          <p:cNvPr id="90" name="Rectangle 89"/>
          <p:cNvSpPr/>
          <p:nvPr/>
        </p:nvSpPr>
        <p:spPr>
          <a:xfrm>
            <a:off x="5051946" y="4239395"/>
            <a:ext cx="4316773" cy="738664"/>
          </a:xfrm>
          <a:prstGeom prst="rect">
            <a:avLst/>
          </a:prstGeom>
        </p:spPr>
        <p:txBody>
          <a:bodyPr wrap="square">
            <a:spAutoFit/>
          </a:bodyPr>
          <a:lstStyle/>
          <a:p>
            <a:pPr marL="285750" indent="-285750">
              <a:buFont typeface="Wingdings" panose="05000000000000000000" pitchFamily="2" charset="2"/>
              <a:buChar char="§"/>
            </a:pPr>
            <a:r>
              <a:rPr lang="en-US" sz="1400" b="1" dirty="0">
                <a:solidFill>
                  <a:schemeClr val="tx1">
                    <a:lumMod val="60000"/>
                    <a:lumOff val="40000"/>
                  </a:schemeClr>
                </a:solidFill>
              </a:rPr>
              <a:t>Interlanguage parallel scripting for distributed-memory scientific </a:t>
            </a:r>
            <a:r>
              <a:rPr lang="en-US" sz="1400" b="1" dirty="0" smtClean="0">
                <a:solidFill>
                  <a:schemeClr val="tx1">
                    <a:lumMod val="60000"/>
                    <a:lumOff val="40000"/>
                  </a:schemeClr>
                </a:solidFill>
              </a:rPr>
              <a:t>computing.</a:t>
            </a:r>
            <a:r>
              <a:rPr lang="en-US" sz="1400" dirty="0">
                <a:solidFill>
                  <a:schemeClr val="tx1">
                    <a:lumMod val="60000"/>
                    <a:lumOff val="40000"/>
                  </a:schemeClr>
                </a:solidFill>
              </a:rPr>
              <a:t> </a:t>
            </a:r>
            <a:r>
              <a:rPr lang="en-US" sz="1400" dirty="0" smtClean="0">
                <a:solidFill>
                  <a:schemeClr val="tx1">
                    <a:lumMod val="60000"/>
                    <a:lumOff val="40000"/>
                  </a:schemeClr>
                </a:solidFill>
              </a:rPr>
              <a:t/>
            </a:r>
            <a:br>
              <a:rPr lang="en-US" sz="1400" dirty="0" smtClean="0">
                <a:solidFill>
                  <a:schemeClr val="tx1">
                    <a:lumMod val="60000"/>
                    <a:lumOff val="40000"/>
                  </a:schemeClr>
                </a:solidFill>
              </a:rPr>
            </a:br>
            <a:r>
              <a:rPr lang="en-US" sz="1400" dirty="0" smtClean="0">
                <a:solidFill>
                  <a:schemeClr val="tx1">
                    <a:lumMod val="60000"/>
                    <a:lumOff val="40000"/>
                  </a:schemeClr>
                </a:solidFill>
              </a:rPr>
              <a:t>Proc. WORKS @ SC 2015</a:t>
            </a:r>
            <a:endParaRPr lang="en-US" sz="1400" dirty="0">
              <a:solidFill>
                <a:schemeClr val="tx1">
                  <a:lumMod val="60000"/>
                  <a:lumOff val="40000"/>
                </a:schemeClr>
              </a:solidFill>
            </a:endParaRPr>
          </a:p>
        </p:txBody>
      </p:sp>
      <p:cxnSp>
        <p:nvCxnSpPr>
          <p:cNvPr id="91" name="Straight Connector 90"/>
          <p:cNvCxnSpPr/>
          <p:nvPr/>
        </p:nvCxnSpPr>
        <p:spPr>
          <a:xfrm>
            <a:off x="5051947" y="4239395"/>
            <a:ext cx="3874883"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910653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Asynchronous </a:t>
            </a:r>
            <a:r>
              <a:rPr lang="en-US" dirty="0"/>
              <a:t>Dynamic Load Balancer</a:t>
            </a:r>
          </a:p>
        </p:txBody>
      </p:sp>
      <p:sp>
        <p:nvSpPr>
          <p:cNvPr id="3" name="Content Placeholder 2"/>
          <p:cNvSpPr>
            <a:spLocks noGrp="1"/>
          </p:cNvSpPr>
          <p:nvPr>
            <p:ph idx="1"/>
          </p:nvPr>
        </p:nvSpPr>
        <p:spPr/>
        <p:txBody>
          <a:bodyPr/>
          <a:lstStyle/>
          <a:p>
            <a:r>
              <a:rPr lang="en-US" sz="1600" dirty="0"/>
              <a:t>An MPI library for master-worker </a:t>
            </a:r>
            <a:br>
              <a:rPr lang="en-US" sz="1600" dirty="0"/>
            </a:br>
            <a:r>
              <a:rPr lang="en-US" sz="1600" dirty="0"/>
              <a:t>workloads in C</a:t>
            </a:r>
          </a:p>
          <a:p>
            <a:r>
              <a:rPr lang="en-US" sz="1600" dirty="0"/>
              <a:t>Uses a variable-size, scalable </a:t>
            </a:r>
            <a:br>
              <a:rPr lang="en-US" sz="1600" dirty="0"/>
            </a:br>
            <a:r>
              <a:rPr lang="en-US" sz="1600" dirty="0"/>
              <a:t>network of servers</a:t>
            </a:r>
          </a:p>
          <a:p>
            <a:r>
              <a:rPr lang="en-US" sz="1600" dirty="0"/>
              <a:t>Servers implement </a:t>
            </a:r>
            <a:br>
              <a:rPr lang="en-US" sz="1600" dirty="0"/>
            </a:br>
            <a:r>
              <a:rPr lang="en-US" sz="1600" dirty="0"/>
              <a:t>work-stealing</a:t>
            </a:r>
          </a:p>
          <a:p>
            <a:r>
              <a:rPr lang="en-US" sz="1600" dirty="0"/>
              <a:t>The work unit is a byte array</a:t>
            </a:r>
          </a:p>
          <a:p>
            <a:r>
              <a:rPr lang="en-US" sz="1600" dirty="0"/>
              <a:t>Optional work priorities, targets, types</a:t>
            </a:r>
          </a:p>
          <a:p>
            <a:endParaRPr lang="en-US" sz="1600" dirty="0"/>
          </a:p>
          <a:p>
            <a:r>
              <a:rPr lang="en-US" sz="1600" dirty="0"/>
              <a:t>For Swift/T, we added:</a:t>
            </a:r>
          </a:p>
          <a:p>
            <a:pPr lvl="1"/>
            <a:r>
              <a:rPr lang="en-US" sz="1400" dirty="0"/>
              <a:t>Server-stored data</a:t>
            </a:r>
          </a:p>
          <a:p>
            <a:pPr lvl="1"/>
            <a:r>
              <a:rPr lang="en-US" sz="1400" dirty="0"/>
              <a:t>Data-dependent execution</a:t>
            </a:r>
          </a:p>
          <a:p>
            <a:pPr marL="0" indent="0">
              <a:buNone/>
            </a:pPr>
            <a:endParaRPr lang="en-US" sz="1600" dirty="0"/>
          </a:p>
          <a:p>
            <a:endParaRPr lang="en-US" sz="1400" dirty="0"/>
          </a:p>
        </p:txBody>
      </p:sp>
      <p:sp>
        <p:nvSpPr>
          <p:cNvPr id="4" name="Text Placeholder 3"/>
          <p:cNvSpPr>
            <a:spLocks noGrp="1"/>
          </p:cNvSpPr>
          <p:nvPr>
            <p:ph type="body" sz="quarter" idx="12"/>
          </p:nvPr>
        </p:nvSpPr>
        <p:spPr/>
        <p:txBody>
          <a:bodyPr/>
          <a:lstStyle/>
          <a:p>
            <a:r>
              <a:rPr lang="en-US" dirty="0" smtClean="0"/>
              <a:t>ADLB for short</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47</a:t>
            </a:fld>
            <a:endParaRPr lang="en-US" dirty="0"/>
          </a:p>
        </p:txBody>
      </p:sp>
      <p:pic>
        <p:nvPicPr>
          <p:cNvPr id="6" name="Picture 2" descr="http://www.anl.gov/sites/anl.gov/files/styles/default_hero/public/adlb.png?itok=eGyc1ec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6952" y="1381191"/>
            <a:ext cx="3990540" cy="271210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5267842" y="2723594"/>
            <a:ext cx="1005403" cy="369332"/>
          </a:xfrm>
          <a:prstGeom prst="rect">
            <a:avLst/>
          </a:prstGeom>
        </p:spPr>
        <p:txBody>
          <a:bodyPr wrap="none">
            <a:spAutoFit/>
          </a:bodyPr>
          <a:lstStyle/>
          <a:p>
            <a:r>
              <a:rPr lang="en-US" dirty="0" smtClean="0">
                <a:solidFill>
                  <a:srgbClr val="000000"/>
                </a:solidFill>
              </a:rPr>
              <a:t>masters</a:t>
            </a:r>
            <a:endParaRPr lang="en-US" dirty="0">
              <a:solidFill>
                <a:srgbClr val="000000"/>
              </a:solidFill>
            </a:endParaRPr>
          </a:p>
        </p:txBody>
      </p:sp>
      <p:sp>
        <p:nvSpPr>
          <p:cNvPr id="8" name="Rectangle 7"/>
          <p:cNvSpPr/>
          <p:nvPr/>
        </p:nvSpPr>
        <p:spPr>
          <a:xfrm>
            <a:off x="6383955" y="995129"/>
            <a:ext cx="992579" cy="369332"/>
          </a:xfrm>
          <a:prstGeom prst="rect">
            <a:avLst/>
          </a:prstGeom>
        </p:spPr>
        <p:txBody>
          <a:bodyPr wrap="none">
            <a:spAutoFit/>
          </a:bodyPr>
          <a:lstStyle/>
          <a:p>
            <a:r>
              <a:rPr lang="en-US" dirty="0" smtClean="0">
                <a:solidFill>
                  <a:srgbClr val="000000"/>
                </a:solidFill>
              </a:rPr>
              <a:t>workers</a:t>
            </a:r>
            <a:endParaRPr lang="en-US" dirty="0">
              <a:solidFill>
                <a:srgbClr val="000000"/>
              </a:solidFill>
            </a:endParaRPr>
          </a:p>
        </p:txBody>
      </p:sp>
      <p:sp>
        <p:nvSpPr>
          <p:cNvPr id="9" name="Rectangle 8"/>
          <p:cNvSpPr/>
          <p:nvPr/>
        </p:nvSpPr>
        <p:spPr>
          <a:xfrm>
            <a:off x="4471261" y="4291697"/>
            <a:ext cx="4572000" cy="646331"/>
          </a:xfrm>
          <a:prstGeom prst="rect">
            <a:avLst/>
          </a:prstGeom>
        </p:spPr>
        <p:txBody>
          <a:bodyPr wrap="square">
            <a:spAutoFit/>
          </a:bodyPr>
          <a:lstStyle/>
          <a:p>
            <a:pPr marL="285750" indent="-285750">
              <a:buFont typeface="Wingdings" panose="05000000000000000000" pitchFamily="2" charset="2"/>
              <a:buChar char="§"/>
            </a:pPr>
            <a:r>
              <a:rPr lang="en-US" sz="1200" dirty="0" smtClean="0">
                <a:solidFill>
                  <a:schemeClr val="tx1">
                    <a:lumMod val="60000"/>
                    <a:lumOff val="40000"/>
                  </a:schemeClr>
                </a:solidFill>
              </a:rPr>
              <a:t>Lusk et al.  </a:t>
            </a:r>
            <a:r>
              <a:rPr lang="en-US" sz="1200" b="1" dirty="0" smtClean="0">
                <a:solidFill>
                  <a:schemeClr val="tx1">
                    <a:lumMod val="60000"/>
                    <a:lumOff val="40000"/>
                  </a:schemeClr>
                </a:solidFill>
              </a:rPr>
              <a:t>More </a:t>
            </a:r>
            <a:r>
              <a:rPr lang="en-US" sz="1200" b="1" dirty="0">
                <a:solidFill>
                  <a:schemeClr val="tx1">
                    <a:lumMod val="60000"/>
                    <a:lumOff val="40000"/>
                  </a:schemeClr>
                </a:solidFill>
              </a:rPr>
              <a:t>scalability, less pain: A simple programming model and its implementation for extreme computing. </a:t>
            </a:r>
            <a:r>
              <a:rPr lang="en-US" sz="1200" dirty="0">
                <a:solidFill>
                  <a:schemeClr val="tx1">
                    <a:lumMod val="60000"/>
                    <a:lumOff val="40000"/>
                  </a:schemeClr>
                </a:solidFill>
              </a:rPr>
              <a:t>SciDAC Review 17, </a:t>
            </a:r>
            <a:r>
              <a:rPr lang="en-US" sz="1200" dirty="0" smtClean="0">
                <a:solidFill>
                  <a:schemeClr val="tx1">
                    <a:lumMod val="60000"/>
                    <a:lumOff val="40000"/>
                  </a:schemeClr>
                </a:solidFill>
              </a:rPr>
              <a:t>2010</a:t>
            </a:r>
            <a:endParaRPr lang="en-US" sz="1200" dirty="0">
              <a:solidFill>
                <a:schemeClr val="tx1">
                  <a:lumMod val="60000"/>
                  <a:lumOff val="40000"/>
                </a:schemeClr>
              </a:solidFill>
            </a:endParaRPr>
          </a:p>
        </p:txBody>
      </p:sp>
      <p:cxnSp>
        <p:nvCxnSpPr>
          <p:cNvPr id="10" name="Straight Connector 9"/>
          <p:cNvCxnSpPr/>
          <p:nvPr/>
        </p:nvCxnSpPr>
        <p:spPr>
          <a:xfrm>
            <a:off x="4471261" y="4291697"/>
            <a:ext cx="4362773"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54609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Content Placeholder 84"/>
          <p:cNvSpPr>
            <a:spLocks noGrp="1"/>
          </p:cNvSpPr>
          <p:nvPr>
            <p:ph idx="1"/>
          </p:nvPr>
        </p:nvSpPr>
        <p:spPr>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Write site-independent scripts </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Automatic parallelization and data movement</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Run native code, script fragments as applications</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Rapidly subdivide large partitions for </a:t>
            </a:r>
            <a:br>
              <a:rPr lang="en-US" kern="0" dirty="0" smtClean="0">
                <a:solidFill>
                  <a:srgbClr val="1B1B1B"/>
                </a:solidFill>
                <a:ea typeface="ＭＳ Ｐゴシック" charset="-128"/>
              </a:rPr>
            </a:br>
            <a:r>
              <a:rPr lang="en-US" kern="0" dirty="0" smtClean="0">
                <a:solidFill>
                  <a:srgbClr val="1B1B1B"/>
                </a:solidFill>
                <a:ea typeface="ＭＳ Ｐゴシック" charset="-128"/>
              </a:rPr>
              <a:t>MPI jobs</a:t>
            </a:r>
          </a:p>
          <a:p>
            <a:pPr marL="342900" lvl="0" indent="-342900" defTabSz="914400" eaLnBrk="0" fontAlgn="base" hangingPunct="0">
              <a:spcBef>
                <a:spcPct val="20000"/>
              </a:spcBef>
              <a:spcAft>
                <a:spcPct val="0"/>
              </a:spcAft>
              <a:buFont typeface="Wingdings" charset="2"/>
              <a:buChar char="§"/>
            </a:pPr>
            <a:r>
              <a:rPr lang="en-US" kern="0" dirty="0" smtClean="0">
                <a:solidFill>
                  <a:srgbClr val="1B1B1B"/>
                </a:solidFill>
                <a:ea typeface="ＭＳ Ｐゴシック" charset="-128"/>
              </a:rPr>
              <a:t>Move work to data locations</a:t>
            </a:r>
          </a:p>
          <a:p>
            <a:endParaRPr lang="en-US" dirty="0" smtClean="0"/>
          </a:p>
        </p:txBody>
      </p:sp>
      <p:sp>
        <p:nvSpPr>
          <p:cNvPr id="2" name="Title 1"/>
          <p:cNvSpPr>
            <a:spLocks noGrp="1"/>
          </p:cNvSpPr>
          <p:nvPr>
            <p:ph type="title"/>
          </p:nvPr>
        </p:nvSpPr>
        <p:spPr/>
        <p:txBody>
          <a:bodyPr/>
          <a:lstStyle/>
          <a:p>
            <a:r>
              <a:rPr lang="en-US" dirty="0"/>
              <a:t>Swift/T: Enabling high-performance </a:t>
            </a:r>
            <a:r>
              <a:rPr lang="en-US" dirty="0" smtClean="0"/>
              <a:t>Scripted workflows</a:t>
            </a:r>
            <a:endParaRPr lang="en-US" dirty="0"/>
          </a:p>
        </p:txBody>
      </p:sp>
      <p:sp>
        <p:nvSpPr>
          <p:cNvPr id="4" name="Text Placeholder 3"/>
          <p:cNvSpPr>
            <a:spLocks noGrp="1"/>
          </p:cNvSpPr>
          <p:nvPr>
            <p:ph type="body" sz="quarter" idx="12"/>
          </p:nvPr>
        </p:nvSpPr>
        <p:spPr/>
        <p:txBody>
          <a:bodyPr/>
          <a:lstStyle/>
          <a:p>
            <a:r>
              <a:rPr lang="en-US" dirty="0" smtClean="0"/>
              <a:t>Supports tasks written in many languages</a:t>
            </a:r>
            <a:endParaRPr lang="en-US" dirty="0"/>
          </a:p>
        </p:txBody>
      </p:sp>
      <p:grpSp>
        <p:nvGrpSpPr>
          <p:cNvPr id="44" name="Group 43"/>
          <p:cNvGrpSpPr/>
          <p:nvPr/>
        </p:nvGrpSpPr>
        <p:grpSpPr>
          <a:xfrm>
            <a:off x="4606206" y="2358618"/>
            <a:ext cx="1397175" cy="942703"/>
            <a:chOff x="863065" y="3200017"/>
            <a:chExt cx="1933008" cy="1738987"/>
          </a:xfrm>
        </p:grpSpPr>
        <p:sp>
          <p:nvSpPr>
            <p:cNvPr id="45" name="Rectangle 44"/>
            <p:cNvSpPr/>
            <p:nvPr/>
          </p:nvSpPr>
          <p:spPr>
            <a:xfrm>
              <a:off x="1181877" y="3508310"/>
              <a:ext cx="1614196" cy="1430694"/>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404040"/>
                </a:solidFill>
                <a:effectLst/>
                <a:uLnTx/>
                <a:uFillTx/>
                <a:latin typeface="Calibri"/>
                <a:ea typeface="+mn-ea"/>
                <a:cs typeface="+mn-cs"/>
              </a:endParaRPr>
            </a:p>
          </p:txBody>
        </p:sp>
        <p:sp>
          <p:nvSpPr>
            <p:cNvPr id="46" name="Rectangle 45"/>
            <p:cNvSpPr/>
            <p:nvPr/>
          </p:nvSpPr>
          <p:spPr>
            <a:xfrm>
              <a:off x="1029477" y="3355910"/>
              <a:ext cx="1614196" cy="1430694"/>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404040"/>
                </a:solidFill>
                <a:effectLst/>
                <a:uLnTx/>
                <a:uFillTx/>
                <a:latin typeface="Calibri"/>
                <a:ea typeface="+mn-ea"/>
                <a:cs typeface="+mn-cs"/>
              </a:endParaRPr>
            </a:p>
          </p:txBody>
        </p:sp>
        <p:sp>
          <p:nvSpPr>
            <p:cNvPr id="47" name="Rectangle 46"/>
            <p:cNvSpPr/>
            <p:nvPr/>
          </p:nvSpPr>
          <p:spPr>
            <a:xfrm>
              <a:off x="863065" y="3200017"/>
              <a:ext cx="1614196" cy="1430693"/>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600" b="1" i="0" u="none" strike="noStrike" kern="0" cap="none" spc="0" normalizeH="0" baseline="0" noProof="0" dirty="0" smtClean="0">
                  <a:ln>
                    <a:noFill/>
                  </a:ln>
                  <a:solidFill>
                    <a:srgbClr val="404040"/>
                  </a:solidFill>
                  <a:effectLst/>
                  <a:uLnTx/>
                  <a:uFillTx/>
                  <a:latin typeface="Calibri"/>
                  <a:ea typeface="+mn-ea"/>
                  <a:cs typeface="+mn-cs"/>
                </a:rPr>
                <a:t>Swift/T control process</a:t>
              </a:r>
            </a:p>
          </p:txBody>
        </p:sp>
      </p:grpSp>
      <p:grpSp>
        <p:nvGrpSpPr>
          <p:cNvPr id="49" name="Group 48"/>
          <p:cNvGrpSpPr/>
          <p:nvPr/>
        </p:nvGrpSpPr>
        <p:grpSpPr>
          <a:xfrm>
            <a:off x="6388074" y="2273922"/>
            <a:ext cx="2588630" cy="1734933"/>
            <a:chOff x="3200400" y="3200400"/>
            <a:chExt cx="3581400" cy="3200400"/>
          </a:xfrm>
        </p:grpSpPr>
        <p:sp>
          <p:nvSpPr>
            <p:cNvPr id="66" name="Rectangle 65"/>
            <p:cNvSpPr/>
            <p:nvPr/>
          </p:nvSpPr>
          <p:spPr>
            <a:xfrm>
              <a:off x="3200400" y="3200400"/>
              <a:ext cx="3581400" cy="3200400"/>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404040"/>
                  </a:solidFill>
                  <a:effectLst/>
                  <a:uLnTx/>
                  <a:uFillTx/>
                  <a:latin typeface="Calibri"/>
                  <a:ea typeface="+mn-ea"/>
                  <a:cs typeface="+mn-cs"/>
                </a:rPr>
                <a:t>Swift worker process</a:t>
              </a: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p:txBody>
        </p:sp>
        <p:pic>
          <p:nvPicPr>
            <p:cNvPr id="67" name="Picture 2" descr="C:\cygwin\home\justin\ATPESC_2013-08-06\part11-swift-py-r\slides\python-powered-h-50x6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7226" y="5114037"/>
              <a:ext cx="749559" cy="974427"/>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3" descr="C:\cygwin\home\justin\ATPESC_2013-08-06\part11-swift-py-r\slides\R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3275" y="5221293"/>
              <a:ext cx="1004548" cy="759916"/>
            </a:xfrm>
            <a:prstGeom prst="rect">
              <a:avLst/>
            </a:prstGeom>
            <a:noFill/>
            <a:extLst>
              <a:ext uri="{909E8E84-426E-40DD-AFC4-6F175D3DCCD1}">
                <a14:hiddenFill xmlns:a14="http://schemas.microsoft.com/office/drawing/2010/main">
                  <a:solidFill>
                    <a:srgbClr val="FFFFFF"/>
                  </a:solidFill>
                </a14:hiddenFill>
              </a:ext>
            </a:extLst>
          </p:spPr>
        </p:pic>
        <p:sp>
          <p:nvSpPr>
            <p:cNvPr id="69" name="Rounded Rectangle 68"/>
            <p:cNvSpPr/>
            <p:nvPr/>
          </p:nvSpPr>
          <p:spPr>
            <a:xfrm>
              <a:off x="3431332"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70" name="Rounded Rectangle 69"/>
            <p:cNvSpPr/>
            <p:nvPr/>
          </p:nvSpPr>
          <p:spPr>
            <a:xfrm>
              <a:off x="4363275"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71" name="Rounded Rectangle 70"/>
            <p:cNvSpPr/>
            <p:nvPr/>
          </p:nvSpPr>
          <p:spPr>
            <a:xfrm>
              <a:off x="5367823" y="4019647"/>
              <a:ext cx="1237863"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Fortran</a:t>
              </a:r>
            </a:p>
          </p:txBody>
        </p:sp>
        <p:pic>
          <p:nvPicPr>
            <p:cNvPr id="72" name="Picture 4" descr="C:\Users\justin\Desktop\tcllogo-tr.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9706" y="5056641"/>
              <a:ext cx="814096" cy="11972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0" name="Group 49"/>
          <p:cNvGrpSpPr/>
          <p:nvPr/>
        </p:nvGrpSpPr>
        <p:grpSpPr>
          <a:xfrm>
            <a:off x="6277919" y="2191306"/>
            <a:ext cx="2588630" cy="1734933"/>
            <a:chOff x="3200400" y="3200400"/>
            <a:chExt cx="3581400" cy="3200400"/>
          </a:xfrm>
        </p:grpSpPr>
        <p:sp>
          <p:nvSpPr>
            <p:cNvPr id="59" name="Rectangle 58"/>
            <p:cNvSpPr/>
            <p:nvPr/>
          </p:nvSpPr>
          <p:spPr>
            <a:xfrm>
              <a:off x="3200400" y="3200400"/>
              <a:ext cx="3581400" cy="3200400"/>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p:txBody>
        </p:sp>
        <p:pic>
          <p:nvPicPr>
            <p:cNvPr id="60" name="Picture 2" descr="C:\cygwin\home\justin\ATPESC_2013-08-06\part11-swift-py-r\slides\python-powered-h-50x6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7226" y="5114037"/>
              <a:ext cx="749559" cy="974427"/>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3" descr="C:\cygwin\home\justin\ATPESC_2013-08-06\part11-swift-py-r\slides\R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3275" y="5221293"/>
              <a:ext cx="1004548" cy="759916"/>
            </a:xfrm>
            <a:prstGeom prst="rect">
              <a:avLst/>
            </a:prstGeom>
            <a:noFill/>
            <a:extLst>
              <a:ext uri="{909E8E84-426E-40DD-AFC4-6F175D3DCCD1}">
                <a14:hiddenFill xmlns:a14="http://schemas.microsoft.com/office/drawing/2010/main">
                  <a:solidFill>
                    <a:srgbClr val="FFFFFF"/>
                  </a:solidFill>
                </a14:hiddenFill>
              </a:ext>
            </a:extLst>
          </p:spPr>
        </p:pic>
        <p:sp>
          <p:nvSpPr>
            <p:cNvPr id="62" name="Rounded Rectangle 61"/>
            <p:cNvSpPr/>
            <p:nvPr/>
          </p:nvSpPr>
          <p:spPr>
            <a:xfrm>
              <a:off x="3431332"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63" name="Rounded Rectangle 62"/>
            <p:cNvSpPr/>
            <p:nvPr/>
          </p:nvSpPr>
          <p:spPr>
            <a:xfrm>
              <a:off x="4363275" y="4052596"/>
              <a:ext cx="762000"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64" name="Rounded Rectangle 63"/>
            <p:cNvSpPr/>
            <p:nvPr/>
          </p:nvSpPr>
          <p:spPr>
            <a:xfrm>
              <a:off x="5367823" y="4019647"/>
              <a:ext cx="1237863" cy="748004"/>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2400" b="0" i="0" u="none" strike="noStrike" kern="0" cap="none" spc="0" normalizeH="0" baseline="0" noProof="0" dirty="0" smtClean="0">
                  <a:ln>
                    <a:noFill/>
                  </a:ln>
                  <a:solidFill>
                    <a:srgbClr val="FFFFFF"/>
                  </a:solidFill>
                  <a:effectLst/>
                  <a:uLnTx/>
                  <a:uFillTx/>
                  <a:latin typeface="Calibri"/>
                  <a:ea typeface="+mn-ea"/>
                  <a:cs typeface="+mn-cs"/>
                </a:rPr>
                <a:t>Fortran</a:t>
              </a:r>
            </a:p>
          </p:txBody>
        </p:sp>
        <p:pic>
          <p:nvPicPr>
            <p:cNvPr id="65" name="Picture 4" descr="C:\Users\justin\Desktop\tcllogo-tr.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9706" y="5056641"/>
              <a:ext cx="814096" cy="1197200"/>
            </a:xfrm>
            <a:prstGeom prst="rect">
              <a:avLst/>
            </a:prstGeom>
            <a:noFill/>
            <a:extLst>
              <a:ext uri="{909E8E84-426E-40DD-AFC4-6F175D3DCCD1}">
                <a14:hiddenFill xmlns:a14="http://schemas.microsoft.com/office/drawing/2010/main">
                  <a:solidFill>
                    <a:srgbClr val="FFFFFF"/>
                  </a:solidFill>
                </a14:hiddenFill>
              </a:ext>
            </a:extLst>
          </p:spPr>
        </p:pic>
      </p:grpSp>
      <p:sp>
        <p:nvSpPr>
          <p:cNvPr id="52" name="Rectangle 51"/>
          <p:cNvSpPr/>
          <p:nvPr/>
        </p:nvSpPr>
        <p:spPr>
          <a:xfrm>
            <a:off x="6167765" y="2108690"/>
            <a:ext cx="2588630" cy="1734933"/>
          </a:xfrm>
          <a:prstGeom prst="rect">
            <a:avLst/>
          </a:prstGeom>
          <a:solidFill>
            <a:srgbClr val="1F497D">
              <a:lumMod val="20000"/>
              <a:lumOff val="80000"/>
            </a:srgbClr>
          </a:solidFill>
          <a:ln w="25400" cap="flat" cmpd="sng" algn="ctr">
            <a:solidFill>
              <a:srgbClr val="A6C4DE">
                <a:shade val="50000"/>
              </a:srgbClr>
            </a:solidFill>
            <a:prstDash val="solid"/>
          </a:ln>
          <a:effectLst/>
        </p:spPr>
        <p:txBody>
          <a:bodyPr rtlCol="0" anchor="t" anchorCtr="0"/>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smtClean="0">
              <a:ln>
                <a:noFill/>
              </a:ln>
              <a:solidFill>
                <a:srgbClr val="404040"/>
              </a:solidFill>
              <a:effectLst/>
              <a:uLnTx/>
              <a:uFillTx/>
              <a:latin typeface="Calibri"/>
              <a:ea typeface="+mn-ea"/>
              <a:cs typeface="+mn-cs"/>
            </a:endParaRPr>
          </a:p>
        </p:txBody>
      </p:sp>
      <p:sp>
        <p:nvSpPr>
          <p:cNvPr id="54" name="Rounded Rectangle 53"/>
          <p:cNvSpPr/>
          <p:nvPr/>
        </p:nvSpPr>
        <p:spPr>
          <a:xfrm>
            <a:off x="6317258" y="2516008"/>
            <a:ext cx="550772" cy="394982"/>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55" name="Rounded Rectangle 54"/>
          <p:cNvSpPr/>
          <p:nvPr/>
        </p:nvSpPr>
        <p:spPr>
          <a:xfrm>
            <a:off x="6969193" y="2516008"/>
            <a:ext cx="622449" cy="394982"/>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FFFFFF"/>
                </a:solidFill>
                <a:effectLst/>
                <a:uLnTx/>
                <a:uFillTx/>
                <a:latin typeface="Calibri"/>
                <a:ea typeface="+mn-ea"/>
                <a:cs typeface="+mn-cs"/>
              </a:rPr>
              <a:t>C++</a:t>
            </a:r>
          </a:p>
        </p:txBody>
      </p:sp>
      <p:sp>
        <p:nvSpPr>
          <p:cNvPr id="56" name="Rounded Rectangle 55"/>
          <p:cNvSpPr/>
          <p:nvPr/>
        </p:nvSpPr>
        <p:spPr>
          <a:xfrm>
            <a:off x="7709775" y="2516008"/>
            <a:ext cx="959885" cy="394982"/>
          </a:xfrm>
          <a:prstGeom prst="roundRect">
            <a:avLst/>
          </a:prstGeom>
          <a:solidFill>
            <a:srgbClr val="A6C4DE"/>
          </a:solidFill>
          <a:ln w="25400" cap="flat" cmpd="sng" algn="ctr">
            <a:solidFill>
              <a:srgbClr val="A6C4DE">
                <a:shade val="50000"/>
              </a:srgb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FFFFFF"/>
                </a:solidFill>
                <a:effectLst/>
                <a:uLnTx/>
                <a:uFillTx/>
                <a:latin typeface="Calibri"/>
                <a:ea typeface="+mn-ea"/>
                <a:cs typeface="+mn-cs"/>
              </a:rPr>
              <a:t>Fortran</a:t>
            </a:r>
          </a:p>
        </p:txBody>
      </p:sp>
      <p:cxnSp>
        <p:nvCxnSpPr>
          <p:cNvPr id="73" name="Straight Arrow Connector 72"/>
          <p:cNvCxnSpPr/>
          <p:nvPr/>
        </p:nvCxnSpPr>
        <p:spPr>
          <a:xfrm>
            <a:off x="5626378" y="2808854"/>
            <a:ext cx="651541" cy="1"/>
          </a:xfrm>
          <a:prstGeom prst="straightConnector1">
            <a:avLst/>
          </a:prstGeom>
          <a:noFill/>
          <a:ln w="25400" cap="flat" cmpd="sng" algn="ctr">
            <a:solidFill>
              <a:srgbClr val="A6C4DE">
                <a:shade val="95000"/>
                <a:satMod val="105000"/>
              </a:srgbClr>
            </a:solidFill>
            <a:prstDash val="solid"/>
            <a:headEnd type="arrow"/>
            <a:tailEnd type="arrow"/>
          </a:ln>
          <a:effectLst/>
        </p:spPr>
      </p:cxnSp>
      <p:cxnSp>
        <p:nvCxnSpPr>
          <p:cNvPr id="74" name="Straight Arrow Connector 73"/>
          <p:cNvCxnSpPr/>
          <p:nvPr/>
        </p:nvCxnSpPr>
        <p:spPr>
          <a:xfrm>
            <a:off x="5626379" y="2954699"/>
            <a:ext cx="651541" cy="1"/>
          </a:xfrm>
          <a:prstGeom prst="straightConnector1">
            <a:avLst/>
          </a:prstGeom>
          <a:noFill/>
          <a:ln w="25400" cap="flat" cmpd="sng" algn="ctr">
            <a:solidFill>
              <a:srgbClr val="A6C4DE">
                <a:shade val="95000"/>
                <a:satMod val="105000"/>
              </a:srgbClr>
            </a:solidFill>
            <a:prstDash val="solid"/>
            <a:headEnd type="arrow"/>
            <a:tailEnd type="arrow"/>
          </a:ln>
          <a:effectLst/>
        </p:spPr>
      </p:cxnSp>
      <p:sp>
        <p:nvSpPr>
          <p:cNvPr id="76" name="Oval 75"/>
          <p:cNvSpPr/>
          <p:nvPr/>
        </p:nvSpPr>
        <p:spPr bwMode="auto">
          <a:xfrm>
            <a:off x="5821050" y="3055491"/>
            <a:ext cx="525378" cy="511622"/>
          </a:xfrm>
          <a:prstGeom prst="ellipse">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smtClean="0">
              <a:ln>
                <a:noFill/>
              </a:ln>
              <a:solidFill>
                <a:srgbClr val="404040"/>
              </a:solidFill>
              <a:effectLst/>
              <a:uLnTx/>
              <a:uFillTx/>
              <a:latin typeface="Calibri" charset="0"/>
              <a:ea typeface="MS PGothic" pitchFamily="34" charset="-128"/>
              <a:cs typeface="MS PGothic" pitchFamily="34" charset="-128"/>
            </a:endParaRPr>
          </a:p>
        </p:txBody>
      </p:sp>
      <p:sp>
        <p:nvSpPr>
          <p:cNvPr id="77" name="TextBox 76"/>
          <p:cNvSpPr txBox="1"/>
          <p:nvPr/>
        </p:nvSpPr>
        <p:spPr>
          <a:xfrm>
            <a:off x="5798728" y="3123472"/>
            <a:ext cx="581973" cy="369332"/>
          </a:xfrm>
          <a:prstGeom prst="rect">
            <a:avLst/>
          </a:prstGeom>
          <a:noFill/>
        </p:spPr>
        <p:txBody>
          <a:bodyPr wrap="square" rtlCol="0" anchor="ctr" anchorCtr="0">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sz="1800" b="1" i="0" u="none" strike="noStrike" kern="0" cap="none" spc="0" normalizeH="0" baseline="0" noProof="0" dirty="0" smtClean="0">
                <a:ln>
                  <a:noFill/>
                </a:ln>
                <a:solidFill>
                  <a:srgbClr val="404040"/>
                </a:solidFill>
                <a:effectLst/>
                <a:uLnTx/>
                <a:uFillTx/>
                <a:latin typeface="Calibri" charset="0"/>
                <a:ea typeface="MS PGothic" pitchFamily="34" charset="-128"/>
              </a:rPr>
              <a:t>MPI</a:t>
            </a:r>
          </a:p>
        </p:txBody>
      </p:sp>
      <p:sp>
        <p:nvSpPr>
          <p:cNvPr id="78" name="TextBox 77"/>
          <p:cNvSpPr txBox="1"/>
          <p:nvPr/>
        </p:nvSpPr>
        <p:spPr>
          <a:xfrm>
            <a:off x="6317259" y="2179607"/>
            <a:ext cx="2311841" cy="369332"/>
          </a:xfrm>
          <a:prstGeom prst="rect">
            <a:avLst/>
          </a:prstGeom>
          <a:noFill/>
        </p:spPr>
        <p:txBody>
          <a:bodyPr wrap="square" rtlCol="0">
            <a:spAutoFit/>
          </a:bodyPr>
          <a:lstStyle/>
          <a:p>
            <a:pPr algn="ctr" fontAlgn="base">
              <a:spcBef>
                <a:spcPct val="0"/>
              </a:spcBef>
              <a:spcAft>
                <a:spcPct val="0"/>
              </a:spcAft>
            </a:pPr>
            <a:r>
              <a:rPr lang="en-US" b="1" dirty="0" smtClean="0">
                <a:solidFill>
                  <a:srgbClr val="404040"/>
                </a:solidFill>
                <a:latin typeface="Calibri" charset="0"/>
                <a:ea typeface="MS PGothic" pitchFamily="34" charset="-128"/>
              </a:rPr>
              <a:t>Swift/T worker</a:t>
            </a:r>
            <a:endParaRPr lang="en-US" b="1" dirty="0">
              <a:solidFill>
                <a:srgbClr val="404040"/>
              </a:solidFill>
              <a:latin typeface="Calibri" charset="0"/>
              <a:ea typeface="MS PGothic" pitchFamily="34" charset="-128"/>
            </a:endParaRPr>
          </a:p>
        </p:txBody>
      </p:sp>
      <p:cxnSp>
        <p:nvCxnSpPr>
          <p:cNvPr id="79" name="Straight Arrow Connector 78"/>
          <p:cNvCxnSpPr/>
          <p:nvPr/>
        </p:nvCxnSpPr>
        <p:spPr>
          <a:xfrm>
            <a:off x="5621660" y="2878425"/>
            <a:ext cx="651541" cy="1"/>
          </a:xfrm>
          <a:prstGeom prst="straightConnector1">
            <a:avLst/>
          </a:prstGeom>
          <a:noFill/>
          <a:ln w="25400" cap="flat" cmpd="sng" algn="ctr">
            <a:solidFill>
              <a:srgbClr val="A6C4DE">
                <a:shade val="95000"/>
                <a:satMod val="105000"/>
              </a:srgbClr>
            </a:solidFill>
            <a:prstDash val="solid"/>
            <a:headEnd type="arrow"/>
            <a:tailEnd type="arrow"/>
          </a:ln>
          <a:effectLst/>
        </p:spPr>
      </p:cxnSp>
      <p:pic>
        <p:nvPicPr>
          <p:cNvPr id="80" name="Picture 2" descr="C:\cygwin\home\justin\mcs\gadgets\swift-logo\swift-turbine.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68993" y="1108332"/>
            <a:ext cx="2587402" cy="901928"/>
          </a:xfrm>
          <a:prstGeom prst="rect">
            <a:avLst/>
          </a:prstGeom>
          <a:noFill/>
          <a:extLst>
            <a:ext uri="{909E8E84-426E-40DD-AFC4-6F175D3DCCD1}">
              <a14:hiddenFill xmlns:a14="http://schemas.microsoft.com/office/drawing/2010/main">
                <a:solidFill>
                  <a:srgbClr val="FFFFFF"/>
                </a:solidFill>
              </a14:hiddenFill>
            </a:ext>
          </a:extLst>
        </p:spPr>
      </p:pic>
      <p:sp>
        <p:nvSpPr>
          <p:cNvPr id="82" name="Rectangle 81"/>
          <p:cNvSpPr/>
          <p:nvPr/>
        </p:nvSpPr>
        <p:spPr>
          <a:xfrm>
            <a:off x="6380701" y="2976157"/>
            <a:ext cx="2268847" cy="82649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6" name="Picture 2" descr="http://touque.ca/EC/ICS2O/students/2010-09/ICS2O7B/RabS/JavaIcon.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38289" y="2997971"/>
            <a:ext cx="563082" cy="774098"/>
          </a:xfrm>
          <a:prstGeom prst="rect">
            <a:avLst/>
          </a:prstGeom>
          <a:solidFill>
            <a:schemeClr val="bg1"/>
          </a:solidFill>
        </p:spPr>
      </p:pic>
      <p:pic>
        <p:nvPicPr>
          <p:cNvPr id="1028" name="Picture 4" descr="https://res.cloudinary.com/skillsmatter/image/upload/v1453975328/oceuc8zbcqibbhmxk9ng.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85043" y="3119240"/>
            <a:ext cx="514048" cy="570593"/>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 descr="C:\cygwin\home\wozniak\exm\papers\JointLab_2014_woz\julia_logo.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50238" y="3375124"/>
            <a:ext cx="804446" cy="414599"/>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3" descr="C:\cygwin\home\justin\ATPESC_2013-08-06\part11-swift-py-r\slides\R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7560" y="3026595"/>
            <a:ext cx="804446" cy="328915"/>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2" descr="C:\cygwin\home\justin\exm\papers\PyHPC_2013\plots\python-bw-rate.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30901" y="2961966"/>
            <a:ext cx="4298767" cy="1934445"/>
          </a:xfrm>
          <a:prstGeom prst="rect">
            <a:avLst/>
          </a:prstGeom>
          <a:noFill/>
          <a:extLst>
            <a:ext uri="{909E8E84-426E-40DD-AFC4-6F175D3DCCD1}">
              <a14:hiddenFill xmlns:a14="http://schemas.microsoft.com/office/drawing/2010/main">
                <a:solidFill>
                  <a:srgbClr val="FFFFFF"/>
                </a:solidFill>
              </a14:hiddenFill>
            </a:ext>
          </a:extLst>
        </p:spPr>
      </p:pic>
      <p:sp>
        <p:nvSpPr>
          <p:cNvPr id="89" name="TextBox 88"/>
          <p:cNvSpPr txBox="1"/>
          <p:nvPr/>
        </p:nvSpPr>
        <p:spPr>
          <a:xfrm>
            <a:off x="2369925" y="3853553"/>
            <a:ext cx="2586915" cy="738664"/>
          </a:xfrm>
          <a:prstGeom prst="rect">
            <a:avLst/>
          </a:prstGeom>
          <a:noFill/>
        </p:spPr>
        <p:txBody>
          <a:bodyPr wrap="square" rtlCol="0">
            <a:spAutoFit/>
          </a:bodyPr>
          <a:lstStyle/>
          <a:p>
            <a:pPr fontAlgn="base">
              <a:spcBef>
                <a:spcPct val="0"/>
              </a:spcBef>
              <a:spcAft>
                <a:spcPct val="0"/>
              </a:spcAft>
            </a:pPr>
            <a:r>
              <a:rPr lang="en-US" sz="1400" b="1" kern="1200" dirty="0" smtClean="0">
                <a:solidFill>
                  <a:srgbClr val="404040"/>
                </a:solidFill>
                <a:latin typeface="Calibri" charset="0"/>
                <a:ea typeface="MS PGothic" pitchFamily="34" charset="-128"/>
              </a:rPr>
              <a:t>64K cores of Blue Waters</a:t>
            </a:r>
          </a:p>
          <a:p>
            <a:pPr fontAlgn="base">
              <a:spcBef>
                <a:spcPct val="0"/>
              </a:spcBef>
              <a:spcAft>
                <a:spcPct val="0"/>
              </a:spcAft>
            </a:pPr>
            <a:r>
              <a:rPr lang="en-US" sz="1400" b="1" kern="1200" dirty="0" smtClean="0">
                <a:solidFill>
                  <a:srgbClr val="404040"/>
                </a:solidFill>
                <a:latin typeface="Calibri" charset="0"/>
                <a:ea typeface="MS PGothic" pitchFamily="34" charset="-128"/>
              </a:rPr>
              <a:t>2 billion Python tasks</a:t>
            </a:r>
            <a:br>
              <a:rPr lang="en-US" sz="1400" b="1" kern="1200" dirty="0" smtClean="0">
                <a:solidFill>
                  <a:srgbClr val="404040"/>
                </a:solidFill>
                <a:latin typeface="Calibri" charset="0"/>
                <a:ea typeface="MS PGothic" pitchFamily="34" charset="-128"/>
              </a:rPr>
            </a:br>
            <a:r>
              <a:rPr lang="en-US" sz="1400" b="1" kern="1200" dirty="0" smtClean="0">
                <a:solidFill>
                  <a:srgbClr val="404040"/>
                </a:solidFill>
                <a:latin typeface="Calibri" charset="0"/>
                <a:ea typeface="MS PGothic" pitchFamily="34" charset="-128"/>
              </a:rPr>
              <a:t>14 million Pythons/s</a:t>
            </a:r>
            <a:endParaRPr lang="en-US" sz="1400" b="1" kern="1200" dirty="0">
              <a:solidFill>
                <a:srgbClr val="404040"/>
              </a:solidFill>
              <a:latin typeface="Calibri" charset="0"/>
              <a:ea typeface="MS PGothic" pitchFamily="34" charset="-128"/>
            </a:endParaRPr>
          </a:p>
        </p:txBody>
      </p:sp>
      <p:sp>
        <p:nvSpPr>
          <p:cNvPr id="90" name="Rectangle 89"/>
          <p:cNvSpPr/>
          <p:nvPr/>
        </p:nvSpPr>
        <p:spPr>
          <a:xfrm>
            <a:off x="5051946" y="4239395"/>
            <a:ext cx="4316773" cy="738664"/>
          </a:xfrm>
          <a:prstGeom prst="rect">
            <a:avLst/>
          </a:prstGeom>
        </p:spPr>
        <p:txBody>
          <a:bodyPr wrap="square">
            <a:spAutoFit/>
          </a:bodyPr>
          <a:lstStyle/>
          <a:p>
            <a:pPr marL="285750" indent="-285750">
              <a:buFont typeface="Wingdings" panose="05000000000000000000" pitchFamily="2" charset="2"/>
              <a:buChar char="§"/>
            </a:pPr>
            <a:r>
              <a:rPr lang="en-US" sz="1400" b="1" dirty="0">
                <a:solidFill>
                  <a:schemeClr val="tx1">
                    <a:lumMod val="60000"/>
                    <a:lumOff val="40000"/>
                  </a:schemeClr>
                </a:solidFill>
              </a:rPr>
              <a:t>Interlanguage parallel scripting for distributed-memory scientific </a:t>
            </a:r>
            <a:r>
              <a:rPr lang="en-US" sz="1400" b="1" dirty="0" smtClean="0">
                <a:solidFill>
                  <a:schemeClr val="tx1">
                    <a:lumMod val="60000"/>
                    <a:lumOff val="40000"/>
                  </a:schemeClr>
                </a:solidFill>
              </a:rPr>
              <a:t>computing.</a:t>
            </a:r>
            <a:r>
              <a:rPr lang="en-US" sz="1400" dirty="0">
                <a:solidFill>
                  <a:schemeClr val="tx1">
                    <a:lumMod val="60000"/>
                    <a:lumOff val="40000"/>
                  </a:schemeClr>
                </a:solidFill>
              </a:rPr>
              <a:t> </a:t>
            </a:r>
            <a:r>
              <a:rPr lang="en-US" sz="1400" dirty="0" smtClean="0">
                <a:solidFill>
                  <a:schemeClr val="tx1">
                    <a:lumMod val="60000"/>
                    <a:lumOff val="40000"/>
                  </a:schemeClr>
                </a:solidFill>
              </a:rPr>
              <a:t/>
            </a:r>
            <a:br>
              <a:rPr lang="en-US" sz="1400" dirty="0" smtClean="0">
                <a:solidFill>
                  <a:schemeClr val="tx1">
                    <a:lumMod val="60000"/>
                    <a:lumOff val="40000"/>
                  </a:schemeClr>
                </a:solidFill>
              </a:rPr>
            </a:br>
            <a:r>
              <a:rPr lang="en-US" sz="1400" dirty="0" smtClean="0">
                <a:solidFill>
                  <a:schemeClr val="tx1">
                    <a:lumMod val="60000"/>
                    <a:lumOff val="40000"/>
                  </a:schemeClr>
                </a:solidFill>
              </a:rPr>
              <a:t>Proc. WORKS @ SC 2015</a:t>
            </a:r>
            <a:endParaRPr lang="en-US" sz="1400" dirty="0">
              <a:solidFill>
                <a:schemeClr val="tx1">
                  <a:lumMod val="60000"/>
                  <a:lumOff val="40000"/>
                </a:schemeClr>
              </a:solidFill>
            </a:endParaRPr>
          </a:p>
        </p:txBody>
      </p:sp>
      <p:cxnSp>
        <p:nvCxnSpPr>
          <p:cNvPr id="91" name="Straight Connector 90"/>
          <p:cNvCxnSpPr/>
          <p:nvPr/>
        </p:nvCxnSpPr>
        <p:spPr>
          <a:xfrm>
            <a:off x="5051947" y="4239395"/>
            <a:ext cx="3874883" cy="0"/>
          </a:xfrm>
          <a:prstGeom prst="line">
            <a:avLst/>
          </a:prstGeom>
          <a:ln w="6350">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244403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Extreme-scale model exploration with Swift (EMEWS)</a:t>
            </a:r>
            <a:endParaRPr lang="en-US" dirty="0"/>
          </a:p>
        </p:txBody>
      </p:sp>
    </p:spTree>
    <p:extLst>
      <p:ext uri="{BB962C8B-B14F-4D97-AF65-F5344CB8AC3E}">
        <p14:creationId xmlns:p14="http://schemas.microsoft.com/office/powerpoint/2010/main" val="36220671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119227"/>
            <a:ext cx="8372901" cy="569736"/>
          </a:xfrm>
        </p:spPr>
        <p:txBody>
          <a:bodyPr/>
          <a:lstStyle/>
          <a:p>
            <a:r>
              <a:rPr lang="en-US" smtClean="0"/>
              <a:t>CANDLE</a:t>
            </a:r>
            <a:endParaRPr lang="en-US" dirty="0"/>
          </a:p>
        </p:txBody>
      </p:sp>
      <p:sp>
        <p:nvSpPr>
          <p:cNvPr id="3" name="Content Placeholder 2"/>
          <p:cNvSpPr>
            <a:spLocks noGrp="1"/>
          </p:cNvSpPr>
          <p:nvPr>
            <p:ph idx="1"/>
          </p:nvPr>
        </p:nvSpPr>
        <p:spPr>
          <a:xfrm>
            <a:off x="457201" y="832847"/>
            <a:ext cx="8372901" cy="3712295"/>
          </a:xfrm>
        </p:spPr>
        <p:txBody>
          <a:bodyPr/>
          <a:lstStyle/>
          <a:p>
            <a:r>
              <a:rPr lang="en-US" sz="2400" dirty="0"/>
              <a:t>CANDLE </a:t>
            </a:r>
            <a:r>
              <a:rPr lang="en-US" sz="2400" dirty="0" smtClean="0"/>
              <a:t>(PI: Rick Stevens) is an Argonne led multi-DOE lab collaboration </a:t>
            </a:r>
            <a:r>
              <a:rPr lang="en-US" sz="2400" dirty="0"/>
              <a:t>developing a suite of software to support scalable deep </a:t>
            </a:r>
            <a:r>
              <a:rPr lang="en-US" sz="2400" dirty="0" smtClean="0"/>
              <a:t>learning for cancer applications </a:t>
            </a:r>
            <a:r>
              <a:rPr lang="en-US" sz="2400" dirty="0"/>
              <a:t>on DOE supercomputing </a:t>
            </a:r>
            <a:r>
              <a:rPr lang="en-US" sz="2400" dirty="0" smtClean="0"/>
              <a:t>resources</a:t>
            </a:r>
          </a:p>
          <a:p>
            <a:r>
              <a:rPr lang="en-US" sz="2400" dirty="0" smtClean="0"/>
              <a:t>Funded by the DOE </a:t>
            </a:r>
            <a:r>
              <a:rPr lang="en-US" sz="2400" dirty="0" err="1"/>
              <a:t>Exascale</a:t>
            </a:r>
            <a:r>
              <a:rPr lang="en-US" sz="2400" dirty="0"/>
              <a:t> Computing </a:t>
            </a:r>
            <a:r>
              <a:rPr lang="en-US" sz="2400" dirty="0" smtClean="0"/>
              <a:t>Project</a:t>
            </a:r>
          </a:p>
          <a:p>
            <a:r>
              <a:rPr lang="en-US" sz="2400" dirty="0" smtClean="0"/>
              <a:t>Developing implementations </a:t>
            </a:r>
            <a:r>
              <a:rPr lang="en-US" sz="2400" dirty="0"/>
              <a:t>of deep neural networks on targeted problems related to the three core </a:t>
            </a:r>
            <a:r>
              <a:rPr lang="en-US" sz="2400" dirty="0" smtClean="0"/>
              <a:t>DOE-NCI Joint Design of Advanced Computing Solutions for Cancer (JDACS4C) </a:t>
            </a:r>
            <a:r>
              <a:rPr lang="en-US" sz="2400" dirty="0"/>
              <a:t>pilot </a:t>
            </a:r>
            <a:r>
              <a:rPr lang="en-US" sz="2400" dirty="0" smtClean="0"/>
              <a:t>projects</a:t>
            </a:r>
          </a:p>
          <a:p>
            <a:r>
              <a:rPr lang="en-US" sz="2400" dirty="0" smtClean="0"/>
              <a:t>GitHub: </a:t>
            </a:r>
            <a:r>
              <a:rPr lang="en-US" sz="2000" dirty="0" smtClean="0"/>
              <a:t>http://github.com/ECP-CANDLE</a:t>
            </a:r>
            <a:endParaRPr lang="en-US" sz="2400" dirty="0" smtClean="0"/>
          </a:p>
          <a:p>
            <a:endParaRPr lang="en-US" sz="2400" dirty="0"/>
          </a:p>
          <a:p>
            <a:endParaRPr lang="en-US" sz="2400"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a:t>
            </a:fld>
            <a:endParaRPr lang="en-US" dirty="0"/>
          </a:p>
        </p:txBody>
      </p:sp>
    </p:spTree>
    <p:extLst>
      <p:ext uri="{BB962C8B-B14F-4D97-AF65-F5344CB8AC3E}">
        <p14:creationId xmlns:p14="http://schemas.microsoft.com/office/powerpoint/2010/main" val="39227438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1339"/>
            <a:ext cx="8372901" cy="621711"/>
          </a:xfrm>
        </p:spPr>
        <p:txBody>
          <a:bodyPr/>
          <a:lstStyle/>
          <a:p>
            <a:r>
              <a:rPr lang="en-US" dirty="0" smtClean="0"/>
              <a:t>EMEWS workflow structure</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50</a:t>
            </a:fld>
            <a:endParaRPr lang="en-US" dirty="0"/>
          </a:p>
        </p:txBody>
      </p:sp>
      <p:sp>
        <p:nvSpPr>
          <p:cNvPr id="6" name="Content Placeholder 2"/>
          <p:cNvSpPr>
            <a:spLocks noGrp="1"/>
          </p:cNvSpPr>
          <p:nvPr>
            <p:ph idx="1"/>
          </p:nvPr>
        </p:nvSpPr>
        <p:spPr>
          <a:xfrm>
            <a:off x="829993" y="3572588"/>
            <a:ext cx="7174523" cy="1143162"/>
          </a:xfrm>
        </p:spPr>
        <p:txBody>
          <a:bodyPr>
            <a:normAutofit/>
          </a:bodyPr>
          <a:lstStyle/>
          <a:p>
            <a:r>
              <a:rPr lang="en-US" sz="1500" dirty="0" smtClean="0"/>
              <a:t>The </a:t>
            </a:r>
            <a:r>
              <a:rPr lang="en-US" sz="1500" dirty="0"/>
              <a:t>core novel contributions of EMEWS are shown in green, these allow the Swift script to access a running </a:t>
            </a:r>
            <a:r>
              <a:rPr lang="en-US" sz="1500" b="1" dirty="0" smtClean="0"/>
              <a:t>Model Exploration</a:t>
            </a:r>
            <a:r>
              <a:rPr lang="en-US" sz="1500" b="1" dirty="0" smtClean="0">
                <a:solidFill>
                  <a:srgbClr val="000000"/>
                </a:solidFill>
              </a:rPr>
              <a:t> (ME)</a:t>
            </a:r>
            <a:r>
              <a:rPr lang="en-US" sz="1500" dirty="0" smtClean="0"/>
              <a:t> algorithm</a:t>
            </a:r>
            <a:r>
              <a:rPr lang="en-US" sz="1500" dirty="0"/>
              <a:t>, and create an </a:t>
            </a:r>
            <a:r>
              <a:rPr lang="en-US" sz="1500" b="1" dirty="0">
                <a:solidFill>
                  <a:srgbClr val="000000"/>
                </a:solidFill>
              </a:rPr>
              <a:t>inversion of control</a:t>
            </a:r>
            <a:r>
              <a:rPr lang="en-US" sz="1500" dirty="0"/>
              <a:t> </a:t>
            </a:r>
            <a:r>
              <a:rPr lang="en-US" sz="1500" b="1" dirty="0"/>
              <a:t>(</a:t>
            </a:r>
            <a:r>
              <a:rPr lang="en-US" sz="1500" b="1" dirty="0" err="1"/>
              <a:t>IoC</a:t>
            </a:r>
            <a:r>
              <a:rPr lang="en-US" sz="1500" b="1" dirty="0"/>
              <a:t>)</a:t>
            </a:r>
            <a:r>
              <a:rPr lang="en-US" sz="1500" dirty="0"/>
              <a:t> workflow</a:t>
            </a:r>
          </a:p>
          <a:p>
            <a:r>
              <a:rPr lang="en-US" sz="1500" dirty="0"/>
              <a:t>Both green and blue boxes accept</a:t>
            </a:r>
            <a:r>
              <a:rPr lang="en-US" sz="1500" b="1" dirty="0">
                <a:solidFill>
                  <a:srgbClr val="000000"/>
                </a:solidFill>
              </a:rPr>
              <a:t> existing multi-language </a:t>
            </a:r>
            <a:r>
              <a:rPr lang="en-US" sz="1500" b="1" dirty="0" smtClean="0">
                <a:solidFill>
                  <a:srgbClr val="000000"/>
                </a:solidFill>
              </a:rPr>
              <a:t>code</a:t>
            </a:r>
            <a:endParaRPr lang="en-US" sz="1500" b="1" dirty="0">
              <a:solidFill>
                <a:srgbClr val="000000"/>
              </a:solidFill>
            </a:endParaRPr>
          </a:p>
          <a:p>
            <a:endParaRPr lang="en-US" sz="1500" dirty="0"/>
          </a:p>
        </p:txBody>
      </p:sp>
      <p:pic>
        <p:nvPicPr>
          <p:cNvPr id="7" name="Picture 6"/>
          <p:cNvPicPr>
            <a:picLocks noChangeAspect="1"/>
          </p:cNvPicPr>
          <p:nvPr/>
        </p:nvPicPr>
        <p:blipFill>
          <a:blip r:embed="rId2"/>
          <a:stretch>
            <a:fillRect/>
          </a:stretch>
        </p:blipFill>
        <p:spPr>
          <a:xfrm>
            <a:off x="2473003" y="923239"/>
            <a:ext cx="4197993" cy="2491666"/>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9107" y="3110978"/>
            <a:ext cx="795934" cy="1604772"/>
          </a:xfrm>
          <a:prstGeom prst="rect">
            <a:avLst/>
          </a:prstGeom>
        </p:spPr>
      </p:pic>
    </p:spTree>
    <p:extLst>
      <p:ext uri="{BB962C8B-B14F-4D97-AF65-F5344CB8AC3E}">
        <p14:creationId xmlns:p14="http://schemas.microsoft.com/office/powerpoint/2010/main" val="36990471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EMEWS: Extreme-scale model exploration workflows in Swift/T</a:t>
            </a:r>
            <a:endParaRPr lang="en-US" dirty="0"/>
          </a:p>
        </p:txBody>
      </p:sp>
      <p:sp>
        <p:nvSpPr>
          <p:cNvPr id="3" name="Content Placeholder 2"/>
          <p:cNvSpPr>
            <a:spLocks noGrp="1"/>
          </p:cNvSpPr>
          <p:nvPr>
            <p:ph idx="1"/>
          </p:nvPr>
        </p:nvSpPr>
        <p:spPr>
          <a:xfrm>
            <a:off x="457201" y="1129554"/>
            <a:ext cx="8372901" cy="3368830"/>
          </a:xfrm>
        </p:spPr>
        <p:txBody>
          <a:bodyPr/>
          <a:lstStyle/>
          <a:p>
            <a:r>
              <a:rPr lang="en-US" dirty="0"/>
              <a:t>To query the state of the EA, we designate one worker on location L for exclusive use by DEAP. </a:t>
            </a:r>
            <a:endParaRPr lang="en-US" dirty="0" smtClean="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r>
              <a:rPr lang="en-US" dirty="0" smtClean="0">
                <a:solidFill>
                  <a:srgbClr val="0B1F8F"/>
                </a:solidFill>
                <a:hlinkClick r:id="rId2"/>
              </a:rPr>
              <a:t>http</a:t>
            </a:r>
            <a:r>
              <a:rPr lang="en-US" dirty="0">
                <a:solidFill>
                  <a:srgbClr val="0B1F8F"/>
                </a:solidFill>
                <a:hlinkClick r:id="rId2"/>
              </a:rPr>
              <a:t>://www.mcs.anl.gov/~</a:t>
            </a:r>
            <a:r>
              <a:rPr lang="en-US" dirty="0" smtClean="0">
                <a:solidFill>
                  <a:srgbClr val="0B1F8F"/>
                </a:solidFill>
                <a:hlinkClick r:id="rId2"/>
              </a:rPr>
              <a:t>emews/tutorial</a:t>
            </a:r>
            <a:endParaRPr lang="en-US" dirty="0">
              <a:solidFill>
                <a:srgbClr val="0B1F8F"/>
              </a:solidFill>
            </a:endParaRPr>
          </a:p>
          <a:p>
            <a:endParaRPr lang="en-US" dirty="0"/>
          </a:p>
          <a:p>
            <a:endParaRPr lang="en-US" dirty="0"/>
          </a:p>
          <a:p>
            <a:pPr lvl="1"/>
            <a:endParaRPr lang="en-US" dirty="0"/>
          </a:p>
          <a:p>
            <a:pPr lvl="1"/>
            <a:endParaRPr lang="en-US" dirty="0"/>
          </a:p>
          <a:p>
            <a:endParaRPr lang="en-US" dirty="0"/>
          </a:p>
          <a:p>
            <a:endParaRPr lang="en-US" dirty="0"/>
          </a:p>
          <a:p>
            <a:endParaRPr lang="en-US" dirty="0"/>
          </a:p>
          <a:p>
            <a:endParaRPr lang="en-US" dirty="0"/>
          </a:p>
          <a:p>
            <a:pPr lvl="1"/>
            <a:endParaRPr lang="en-US" dirty="0"/>
          </a:p>
          <a:p>
            <a:endParaRPr lang="en-US" dirty="0"/>
          </a:p>
          <a:p>
            <a:endParaRPr lang="en-US" dirty="0"/>
          </a:p>
          <a:p>
            <a:pPr lvl="1"/>
            <a:endParaRPr lang="en-US" dirty="0"/>
          </a:p>
          <a:p>
            <a:endParaRPr lang="en-US" dirty="0"/>
          </a:p>
          <a:p>
            <a:endParaRPr lang="en-US" dirty="0"/>
          </a:p>
          <a:p>
            <a:pPr lvl="1"/>
            <a:endParaRPr lang="en-US" dirty="0"/>
          </a:p>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51</a:t>
            </a:fld>
            <a:endParaRPr lang="en-US" dirty="0"/>
          </a:p>
        </p:txBody>
      </p:sp>
      <p:sp>
        <p:nvSpPr>
          <p:cNvPr id="6" name="Content Placeholder 2"/>
          <p:cNvSpPr txBox="1">
            <a:spLocks/>
          </p:cNvSpPr>
          <p:nvPr/>
        </p:nvSpPr>
        <p:spPr>
          <a:xfrm>
            <a:off x="457200" y="1063229"/>
            <a:ext cx="8229600" cy="3806428"/>
          </a:xfrm>
          <a:prstGeom prst="rect">
            <a:avLst/>
          </a:prstGeom>
        </p:spPr>
        <p:txBody>
          <a:bodyPr vert="horz" lIns="0" tIns="0" rIns="0" bIns="45720" rtlCol="0">
            <a:no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6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endParaRPr lang="en-US" dirty="0"/>
          </a:p>
        </p:txBody>
      </p:sp>
      <p:pic>
        <p:nvPicPr>
          <p:cNvPr id="1026" name="Picture 2" descr="C:\cygwin\home\wozniak\collab\CANDLE-Papers\2017\CAFCW\slides\queue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1994" y="1700634"/>
            <a:ext cx="7024096" cy="2421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00660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105160"/>
            <a:ext cx="8372901" cy="621711"/>
          </a:xfrm>
        </p:spPr>
        <p:txBody>
          <a:bodyPr/>
          <a:lstStyle/>
          <a:p>
            <a:r>
              <a:rPr lang="en-US"/>
              <a:t>Previous work on HPC </a:t>
            </a:r>
            <a:r>
              <a:rPr lang="en-US" smtClean="0"/>
              <a:t>workflows</a:t>
            </a:r>
            <a:endParaRPr lang="en-US"/>
          </a:p>
        </p:txBody>
      </p:sp>
      <p:sp>
        <p:nvSpPr>
          <p:cNvPr id="3" name="Content Placeholder 2"/>
          <p:cNvSpPr>
            <a:spLocks noGrp="1"/>
          </p:cNvSpPr>
          <p:nvPr>
            <p:ph idx="1"/>
          </p:nvPr>
        </p:nvSpPr>
        <p:spPr>
          <a:xfrm>
            <a:off x="457201" y="843878"/>
            <a:ext cx="8372901" cy="4009644"/>
          </a:xfrm>
        </p:spPr>
        <p:txBody>
          <a:bodyPr/>
          <a:lstStyle/>
          <a:p>
            <a:pPr marL="0" indent="0">
              <a:buNone/>
            </a:pPr>
            <a:r>
              <a:rPr lang="en-US" sz="2000" dirty="0" smtClean="0"/>
              <a:t>Other uses </a:t>
            </a:r>
            <a:r>
              <a:rPr lang="en-US" sz="2000" dirty="0"/>
              <a:t>of workflows to control model exploration </a:t>
            </a:r>
            <a:r>
              <a:rPr lang="en-US" sz="2000" dirty="0" smtClean="0"/>
              <a:t>(ME) typically take one </a:t>
            </a:r>
            <a:r>
              <a:rPr lang="en-US" sz="2000" dirty="0"/>
              <a:t>of two approaches</a:t>
            </a:r>
          </a:p>
          <a:p>
            <a:pPr marL="457200" indent="-457200">
              <a:buFont typeface="+mj-lt"/>
              <a:buAutoNum type="arabicPeriod"/>
            </a:pPr>
            <a:r>
              <a:rPr lang="en-US" sz="2000" dirty="0" smtClean="0"/>
              <a:t>They provide </a:t>
            </a:r>
            <a:r>
              <a:rPr lang="en-US" sz="2000" dirty="0"/>
              <a:t>rich support for arithmetic operations so that </a:t>
            </a:r>
            <a:r>
              <a:rPr lang="en-US" sz="2000" dirty="0" smtClean="0"/>
              <a:t>ME algorithms </a:t>
            </a:r>
            <a:r>
              <a:rPr lang="en-US" sz="2000" dirty="0"/>
              <a:t>can be constructed (ported)</a:t>
            </a:r>
          </a:p>
          <a:p>
            <a:pPr lvl="1"/>
            <a:r>
              <a:rPr lang="en-US" dirty="0"/>
              <a:t>requires that algorithm be </a:t>
            </a:r>
            <a:r>
              <a:rPr lang="en-US" b="1" dirty="0">
                <a:solidFill>
                  <a:srgbClr val="000000"/>
                </a:solidFill>
              </a:rPr>
              <a:t>coded from scratch</a:t>
            </a:r>
          </a:p>
          <a:p>
            <a:pPr lvl="1"/>
            <a:r>
              <a:rPr lang="en-US" b="1" dirty="0" smtClean="0">
                <a:solidFill>
                  <a:srgbClr val="000000"/>
                </a:solidFill>
              </a:rPr>
              <a:t>impossible </a:t>
            </a:r>
            <a:r>
              <a:rPr lang="en-US" b="1" dirty="0">
                <a:solidFill>
                  <a:srgbClr val="000000"/>
                </a:solidFill>
              </a:rPr>
              <a:t>to reuse code </a:t>
            </a:r>
            <a:r>
              <a:rPr lang="en-US" dirty="0"/>
              <a:t>in other languages </a:t>
            </a:r>
          </a:p>
          <a:p>
            <a:pPr marL="457200" indent="-457200">
              <a:buFont typeface="+mj-lt"/>
              <a:buAutoNum type="arabicPeriod"/>
            </a:pPr>
            <a:r>
              <a:rPr lang="en-US" sz="2000" dirty="0" smtClean="0"/>
              <a:t>The ME algorithm </a:t>
            </a:r>
            <a:r>
              <a:rPr lang="en-US" sz="2000" dirty="0"/>
              <a:t>is provided as a built-in feature of the </a:t>
            </a:r>
            <a:r>
              <a:rPr lang="en-US" sz="2000" dirty="0" smtClean="0"/>
              <a:t>system </a:t>
            </a:r>
            <a:endParaRPr lang="en-US" sz="2000" dirty="0"/>
          </a:p>
          <a:p>
            <a:pPr lvl="1"/>
            <a:r>
              <a:rPr lang="en-US" dirty="0"/>
              <a:t>does not allow the end users much </a:t>
            </a:r>
            <a:r>
              <a:rPr lang="en-US" b="1" dirty="0">
                <a:solidFill>
                  <a:srgbClr val="000000"/>
                </a:solidFill>
              </a:rPr>
              <a:t>control over the algorithm </a:t>
            </a:r>
            <a:r>
              <a:rPr lang="en-US" dirty="0"/>
              <a:t>used </a:t>
            </a:r>
          </a:p>
          <a:p>
            <a:pPr lvl="1"/>
            <a:r>
              <a:rPr lang="en-US" dirty="0"/>
              <a:t>may require </a:t>
            </a:r>
            <a:r>
              <a:rPr lang="en-US" b="1" dirty="0">
                <a:solidFill>
                  <a:srgbClr val="000000"/>
                </a:solidFill>
              </a:rPr>
              <a:t>access to workflow system source code </a:t>
            </a:r>
            <a:r>
              <a:rPr lang="en-US" dirty="0">
                <a:solidFill>
                  <a:srgbClr val="000000"/>
                </a:solidFill>
              </a:rPr>
              <a:t>in order to incorporate external ME algorithms or to modify built-in algorithms</a:t>
            </a:r>
          </a:p>
          <a:p>
            <a:pPr marL="0" indent="0">
              <a:buNone/>
            </a:pPr>
            <a:r>
              <a:rPr lang="en-US" sz="2000" dirty="0" smtClean="0"/>
              <a:t>In both cases, the many </a:t>
            </a:r>
            <a:r>
              <a:rPr lang="en-US" sz="2000" dirty="0"/>
              <a:t>libraries </a:t>
            </a:r>
            <a:r>
              <a:rPr lang="en-US" sz="2000" dirty="0" smtClean="0"/>
              <a:t>being </a:t>
            </a:r>
            <a:r>
              <a:rPr lang="en-US" sz="2000" dirty="0"/>
              <a:t>actively developed and implemented as free and open source software in </a:t>
            </a:r>
            <a:r>
              <a:rPr lang="en-US" sz="2000" dirty="0" smtClean="0"/>
              <a:t>programming </a:t>
            </a:r>
            <a:r>
              <a:rPr lang="en-US" sz="2000" dirty="0"/>
              <a:t>languages such as R and Python </a:t>
            </a:r>
            <a:r>
              <a:rPr lang="en-US" sz="2000" b="1" dirty="0"/>
              <a:t>cannot be </a:t>
            </a:r>
            <a:r>
              <a:rPr lang="en-US" sz="2000" b="1" dirty="0" smtClean="0"/>
              <a:t>directly/easily </a:t>
            </a:r>
            <a:r>
              <a:rPr lang="en-US" sz="2000" b="1" dirty="0"/>
              <a:t>utilized</a:t>
            </a:r>
            <a:r>
              <a:rPr lang="en-US" sz="2000" dirty="0"/>
              <a:t>. </a:t>
            </a:r>
            <a:endParaRPr lang="en-US" sz="1600"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52</a:t>
            </a:fld>
            <a:endParaRPr lang="en-US" dirty="0"/>
          </a:p>
        </p:txBody>
      </p:sp>
    </p:spTree>
    <p:extLst>
      <p:ext uri="{BB962C8B-B14F-4D97-AF65-F5344CB8AC3E}">
        <p14:creationId xmlns:p14="http://schemas.microsoft.com/office/powerpoint/2010/main" val="1363675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key system points</a:t>
            </a:r>
            <a:endParaRPr lang="en-US" dirty="0"/>
          </a:p>
        </p:txBody>
      </p:sp>
      <p:sp>
        <p:nvSpPr>
          <p:cNvPr id="3" name="Content Placeholder 2"/>
          <p:cNvSpPr>
            <a:spLocks noGrp="1"/>
          </p:cNvSpPr>
          <p:nvPr>
            <p:ph idx="1"/>
          </p:nvPr>
        </p:nvSpPr>
        <p:spPr/>
        <p:txBody>
          <a:bodyPr/>
          <a:lstStyle/>
          <a:p>
            <a:r>
              <a:rPr lang="en-US" dirty="0" smtClean="0"/>
              <a:t>What is different about Swift/T?</a:t>
            </a:r>
          </a:p>
          <a:p>
            <a:pPr lvl="1"/>
            <a:r>
              <a:rPr lang="en-US" dirty="0" smtClean="0"/>
              <a:t>A workflow system that is actually a hierarchical programming language</a:t>
            </a:r>
          </a:p>
          <a:p>
            <a:pPr lvl="1"/>
            <a:r>
              <a:rPr lang="en-US" dirty="0" smtClean="0"/>
              <a:t>Runs entirely on the compute nodes</a:t>
            </a:r>
          </a:p>
          <a:p>
            <a:pPr lvl="1"/>
            <a:r>
              <a:rPr lang="en-US" dirty="0" smtClean="0"/>
              <a:t>Uses standard APIs for HPC (MPI), allows for minimal OS environment</a:t>
            </a:r>
          </a:p>
          <a:p>
            <a:pPr lvl="1"/>
            <a:r>
              <a:rPr lang="en-US" dirty="0" smtClean="0"/>
              <a:t>Very high performance </a:t>
            </a:r>
          </a:p>
          <a:p>
            <a:pPr lvl="1"/>
            <a:r>
              <a:rPr lang="en-US" dirty="0" smtClean="0"/>
              <a:t>Supports MPI tasks, embedded Python, R interpreters</a:t>
            </a:r>
          </a:p>
          <a:p>
            <a:r>
              <a:rPr lang="en-US" dirty="0" smtClean="0"/>
              <a:t>What is different about EMEWS?</a:t>
            </a:r>
          </a:p>
          <a:p>
            <a:pPr lvl="1"/>
            <a:r>
              <a:rPr lang="en-US" dirty="0" smtClean="0"/>
              <a:t>Allows user to focus on two sequential codes</a:t>
            </a:r>
          </a:p>
          <a:p>
            <a:pPr lvl="2"/>
            <a:r>
              <a:rPr lang="en-US" dirty="0" smtClean="0"/>
              <a:t>The optimizer</a:t>
            </a:r>
          </a:p>
          <a:p>
            <a:pPr lvl="2"/>
            <a:r>
              <a:rPr lang="en-US" dirty="0" smtClean="0"/>
              <a:t>Their objective function code</a:t>
            </a:r>
          </a:p>
          <a:p>
            <a:pPr lvl="1"/>
            <a:r>
              <a:rPr lang="en-US" dirty="0" smtClean="0"/>
              <a:t>Everything else is managed by the system</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53</a:t>
            </a:fld>
            <a:endParaRPr lang="en-US" dirty="0"/>
          </a:p>
        </p:txBody>
      </p:sp>
    </p:spTree>
    <p:extLst>
      <p:ext uri="{BB962C8B-B14F-4D97-AF65-F5344CB8AC3E}">
        <p14:creationId xmlns:p14="http://schemas.microsoft.com/office/powerpoint/2010/main" val="2268986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TUTORIAL: SUPERVISOR</a:t>
            </a:r>
            <a:endParaRPr lang="en-US" dirty="0"/>
          </a:p>
        </p:txBody>
      </p:sp>
    </p:spTree>
    <p:extLst>
      <p:ext uri="{BB962C8B-B14F-4D97-AF65-F5344CB8AC3E}">
        <p14:creationId xmlns:p14="http://schemas.microsoft.com/office/powerpoint/2010/main" val="6495196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HANDS-ON TUTORIAL: SUPERVISOR</a:t>
            </a:r>
            <a:endParaRPr lang="en-US" dirty="0"/>
          </a:p>
        </p:txBody>
      </p:sp>
      <p:sp>
        <p:nvSpPr>
          <p:cNvPr id="3" name="Content Placeholder 2"/>
          <p:cNvSpPr>
            <a:spLocks noGrp="1"/>
          </p:cNvSpPr>
          <p:nvPr>
            <p:ph idx="1"/>
          </p:nvPr>
        </p:nvSpPr>
        <p:spPr/>
        <p:txBody>
          <a:bodyPr/>
          <a:lstStyle/>
          <a:p>
            <a:r>
              <a:rPr lang="en-US" dirty="0" smtClean="0"/>
              <a:t>May </a:t>
            </a:r>
            <a:r>
              <a:rPr lang="en-US" dirty="0"/>
              <a:t>be found here: https://</a:t>
            </a:r>
            <a:r>
              <a:rPr lang="en-US" dirty="0" smtClean="0"/>
              <a:t>github.com/ECP-CANDLE/Tutorials</a:t>
            </a:r>
          </a:p>
          <a:p>
            <a:endParaRPr lang="en-US" dirty="0"/>
          </a:p>
          <a:p>
            <a:r>
              <a:rPr lang="en-US" dirty="0" smtClean="0"/>
              <a:t>See the top-level README to get started with the installation</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55</a:t>
            </a:fld>
            <a:endParaRPr lang="en-US" dirty="0"/>
          </a:p>
        </p:txBody>
      </p:sp>
    </p:spTree>
    <p:extLst>
      <p:ext uri="{BB962C8B-B14F-4D97-AF65-F5344CB8AC3E}">
        <p14:creationId xmlns:p14="http://schemas.microsoft.com/office/powerpoint/2010/main" val="19450503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FUTURE WORK</a:t>
            </a:r>
            <a:endParaRPr lang="en-US" dirty="0"/>
          </a:p>
        </p:txBody>
      </p:sp>
    </p:spTree>
    <p:extLst>
      <p:ext uri="{BB962C8B-B14F-4D97-AF65-F5344CB8AC3E}">
        <p14:creationId xmlns:p14="http://schemas.microsoft.com/office/powerpoint/2010/main" val="30936451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Directions for future work</a:t>
            </a:r>
            <a:endParaRPr lang="en-US" dirty="0"/>
          </a:p>
        </p:txBody>
      </p:sp>
      <p:sp>
        <p:nvSpPr>
          <p:cNvPr id="3" name="Content Placeholder 2"/>
          <p:cNvSpPr>
            <a:spLocks noGrp="1"/>
          </p:cNvSpPr>
          <p:nvPr>
            <p:ph idx="1"/>
          </p:nvPr>
        </p:nvSpPr>
        <p:spPr/>
        <p:txBody>
          <a:bodyPr/>
          <a:lstStyle/>
          <a:p>
            <a:r>
              <a:rPr lang="en-US" dirty="0" smtClean="0"/>
              <a:t>General training workflows have been addressed by CANDLE</a:t>
            </a:r>
          </a:p>
          <a:p>
            <a:r>
              <a:rPr lang="en-US" dirty="0" smtClean="0"/>
              <a:t>Tighter integration between workflow system and ML systems</a:t>
            </a:r>
          </a:p>
          <a:p>
            <a:pPr lvl="1"/>
            <a:r>
              <a:rPr lang="en-US" dirty="0" smtClean="0"/>
              <a:t>What to run</a:t>
            </a:r>
          </a:p>
          <a:p>
            <a:pPr lvl="1"/>
            <a:r>
              <a:rPr lang="en-US" dirty="0" smtClean="0"/>
              <a:t>Where to run</a:t>
            </a:r>
          </a:p>
          <a:p>
            <a:pPr lvl="1"/>
            <a:r>
              <a:rPr lang="en-US" dirty="0" smtClean="0"/>
              <a:t>Priority </a:t>
            </a:r>
          </a:p>
          <a:p>
            <a:pPr lvl="1"/>
            <a:r>
              <a:rPr lang="en-US" dirty="0" smtClean="0"/>
              <a:t>How to run</a:t>
            </a:r>
          </a:p>
          <a:p>
            <a:pPr lvl="1"/>
            <a:endParaRPr lang="en-US" dirty="0" smtClean="0"/>
          </a:p>
          <a:p>
            <a:r>
              <a:rPr lang="en-US" dirty="0" smtClean="0"/>
              <a:t>Integration with experimental and sensor-driven workflows</a:t>
            </a:r>
          </a:p>
          <a:p>
            <a:r>
              <a:rPr lang="en-US" dirty="0" smtClean="0"/>
              <a:t>Integration with coupled simulation-analysis-learning workflows</a:t>
            </a:r>
          </a:p>
          <a:p>
            <a:endParaRPr lang="en-US"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57</a:t>
            </a:fld>
            <a:endParaRPr lang="en-US" dirty="0"/>
          </a:p>
        </p:txBody>
      </p:sp>
    </p:spTree>
    <p:extLst>
      <p:ext uri="{BB962C8B-B14F-4D97-AF65-F5344CB8AC3E}">
        <p14:creationId xmlns:p14="http://schemas.microsoft.com/office/powerpoint/2010/main" val="2082969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Idealized ML Supercomputer</a:t>
            </a:r>
            <a:endParaRPr lang="en-US" dirty="0"/>
          </a:p>
        </p:txBody>
      </p:sp>
      <p:sp>
        <p:nvSpPr>
          <p:cNvPr id="3" name="Content Placeholder 2"/>
          <p:cNvSpPr>
            <a:spLocks noGrp="1"/>
          </p:cNvSpPr>
          <p:nvPr>
            <p:ph idx="1"/>
          </p:nvPr>
        </p:nvSpPr>
        <p:spPr>
          <a:xfrm>
            <a:off x="457201" y="1408346"/>
            <a:ext cx="4178743" cy="3636840"/>
          </a:xfrm>
        </p:spPr>
        <p:txBody>
          <a:bodyPr/>
          <a:lstStyle/>
          <a:p>
            <a:r>
              <a:rPr lang="en-US" dirty="0" smtClean="0"/>
              <a:t>Varying compute node accelerators:</a:t>
            </a:r>
            <a:br>
              <a:rPr lang="en-US" dirty="0" smtClean="0"/>
            </a:br>
            <a:r>
              <a:rPr lang="en-US" dirty="0" smtClean="0"/>
              <a:t>accessible in shared modes, </a:t>
            </a:r>
            <a:br>
              <a:rPr lang="en-US" dirty="0" smtClean="0"/>
            </a:br>
            <a:r>
              <a:rPr lang="en-US" dirty="0" smtClean="0"/>
              <a:t>capable of RDMA communication</a:t>
            </a:r>
          </a:p>
          <a:p>
            <a:r>
              <a:rPr lang="en-US" dirty="0" smtClean="0"/>
              <a:t>Varying networks with placement groups (cheaper?)</a:t>
            </a:r>
          </a:p>
          <a:p>
            <a:r>
              <a:rPr lang="en-US" dirty="0" smtClean="0"/>
              <a:t>Fast, direct external connections to external supercomputers and data streams</a:t>
            </a:r>
          </a:p>
          <a:p>
            <a:r>
              <a:rPr lang="en-US" dirty="0" smtClean="0"/>
              <a:t>Workflow-optimized data movement, task assignment to resources</a:t>
            </a:r>
          </a:p>
          <a:p>
            <a:r>
              <a:rPr lang="en-US" dirty="0" smtClean="0"/>
              <a:t>Scheduler features for bursty workloads, resource assignment</a:t>
            </a:r>
          </a:p>
          <a:p>
            <a:endParaRPr lang="en-US" dirty="0"/>
          </a:p>
        </p:txBody>
      </p:sp>
      <p:sp>
        <p:nvSpPr>
          <p:cNvPr id="4" name="Text Placeholder 3"/>
          <p:cNvSpPr>
            <a:spLocks noGrp="1"/>
          </p:cNvSpPr>
          <p:nvPr>
            <p:ph type="body" sz="quarter" idx="12"/>
          </p:nvPr>
        </p:nvSpPr>
        <p:spPr/>
        <p:txBody>
          <a:bodyPr/>
          <a:lstStyle/>
          <a:p>
            <a:r>
              <a:rPr lang="en-US" dirty="0" smtClean="0"/>
              <a:t>Embracing heterogeneity</a:t>
            </a:r>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58</a:t>
            </a:fld>
            <a:endParaRPr lang="en-US" dirty="0"/>
          </a:p>
        </p:txBody>
      </p:sp>
      <p:sp>
        <p:nvSpPr>
          <p:cNvPr id="7" name="Rectangle 6"/>
          <p:cNvSpPr/>
          <p:nvPr/>
        </p:nvSpPr>
        <p:spPr>
          <a:xfrm>
            <a:off x="4635944" y="1393979"/>
            <a:ext cx="2321169" cy="2346747"/>
          </a:xfrm>
          <a:prstGeom prst="rect">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p>
          <a:p>
            <a:pPr algn="ctr"/>
            <a:r>
              <a:rPr lang="en-US" sz="5400" dirty="0" smtClean="0">
                <a:solidFill>
                  <a:schemeClr val="tx1"/>
                </a:solidFill>
              </a:rPr>
              <a:t>…</a:t>
            </a:r>
            <a:endParaRPr lang="en-US" sz="5400" dirty="0">
              <a:solidFill>
                <a:schemeClr val="tx1"/>
              </a:solidFill>
            </a:endParaRPr>
          </a:p>
        </p:txBody>
      </p:sp>
      <p:sp>
        <p:nvSpPr>
          <p:cNvPr id="9" name="Rectangle 8"/>
          <p:cNvSpPr/>
          <p:nvPr/>
        </p:nvSpPr>
        <p:spPr>
          <a:xfrm>
            <a:off x="4788345" y="1483502"/>
            <a:ext cx="1944964" cy="517947"/>
          </a:xfrm>
          <a:prstGeom prst="rect">
            <a:avLst/>
          </a:prstGeom>
          <a:solidFill>
            <a:schemeClr val="tx2">
              <a:lumMod val="40000"/>
              <a:lumOff val="6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Node 0: </a:t>
            </a:r>
            <a:endParaRPr lang="en-US" dirty="0">
              <a:solidFill>
                <a:schemeClr val="tx1"/>
              </a:solidFill>
            </a:endParaRPr>
          </a:p>
        </p:txBody>
      </p:sp>
      <p:sp>
        <p:nvSpPr>
          <p:cNvPr id="10" name="Rectangle 9"/>
          <p:cNvSpPr/>
          <p:nvPr/>
        </p:nvSpPr>
        <p:spPr>
          <a:xfrm>
            <a:off x="4788877" y="2077116"/>
            <a:ext cx="1944964" cy="517947"/>
          </a:xfrm>
          <a:prstGeom prst="rect">
            <a:avLst/>
          </a:prstGeom>
          <a:solidFill>
            <a:schemeClr val="tx2">
              <a:lumMod val="40000"/>
              <a:lumOff val="6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chemeClr val="tx1"/>
                </a:solidFill>
              </a:rPr>
              <a:t>Node 1: </a:t>
            </a:r>
            <a:endParaRPr lang="en-US" dirty="0">
              <a:solidFill>
                <a:schemeClr val="tx1"/>
              </a:solidFill>
            </a:endParaRPr>
          </a:p>
        </p:txBody>
      </p:sp>
      <p:sp>
        <p:nvSpPr>
          <p:cNvPr id="11" name="Rectangle 10"/>
          <p:cNvSpPr/>
          <p:nvPr/>
        </p:nvSpPr>
        <p:spPr>
          <a:xfrm>
            <a:off x="5850880" y="1559170"/>
            <a:ext cx="812091" cy="346364"/>
          </a:xfrm>
          <a:prstGeom prst="rect">
            <a:avLst/>
          </a:prstGeom>
          <a:solidFill>
            <a:schemeClr val="tx2">
              <a:lumMod val="60000"/>
              <a:lumOff val="4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GPU</a:t>
            </a:r>
            <a:endParaRPr lang="en-US" dirty="0">
              <a:solidFill>
                <a:schemeClr val="tx1"/>
              </a:solidFill>
            </a:endParaRPr>
          </a:p>
        </p:txBody>
      </p:sp>
      <p:sp>
        <p:nvSpPr>
          <p:cNvPr id="12" name="Rectangle 11"/>
          <p:cNvSpPr/>
          <p:nvPr/>
        </p:nvSpPr>
        <p:spPr>
          <a:xfrm>
            <a:off x="5850880" y="2162907"/>
            <a:ext cx="812091" cy="346364"/>
          </a:xfrm>
          <a:prstGeom prst="rect">
            <a:avLst/>
          </a:prstGeom>
          <a:solidFill>
            <a:schemeClr val="tx2">
              <a:lumMod val="60000"/>
              <a:lumOff val="4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FPGA</a:t>
            </a:r>
            <a:endParaRPr lang="en-US" dirty="0">
              <a:solidFill>
                <a:schemeClr val="tx1"/>
              </a:solidFill>
            </a:endParaRPr>
          </a:p>
        </p:txBody>
      </p:sp>
      <p:sp>
        <p:nvSpPr>
          <p:cNvPr id="16" name="Flowchart: Magnetic Disk 15"/>
          <p:cNvSpPr/>
          <p:nvPr/>
        </p:nvSpPr>
        <p:spPr>
          <a:xfrm>
            <a:off x="4898115" y="3261126"/>
            <a:ext cx="1835194" cy="377270"/>
          </a:xfrm>
          <a:prstGeom prst="flowChartMagneticDisk">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17" name="Flowchart: Magnetic Disk 16"/>
          <p:cNvSpPr/>
          <p:nvPr/>
        </p:nvSpPr>
        <p:spPr>
          <a:xfrm>
            <a:off x="4788877" y="3152420"/>
            <a:ext cx="1757928" cy="377270"/>
          </a:xfrm>
          <a:prstGeom prst="flowChartMagneticDisk">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smtClean="0">
                <a:solidFill>
                  <a:schemeClr val="tx1"/>
                </a:solidFill>
              </a:rPr>
              <a:t>Caches &amp; staging</a:t>
            </a:r>
          </a:p>
        </p:txBody>
      </p:sp>
      <p:sp>
        <p:nvSpPr>
          <p:cNvPr id="19" name="Left Arrow 18"/>
          <p:cNvSpPr/>
          <p:nvPr/>
        </p:nvSpPr>
        <p:spPr>
          <a:xfrm rot="5400000">
            <a:off x="5525829" y="3716751"/>
            <a:ext cx="418832"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0" name="Left Arrow 19"/>
          <p:cNvSpPr/>
          <p:nvPr/>
        </p:nvSpPr>
        <p:spPr>
          <a:xfrm rot="5400000">
            <a:off x="5833283" y="3716751"/>
            <a:ext cx="418832"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1" name="Left Arrow 20"/>
          <p:cNvSpPr/>
          <p:nvPr/>
        </p:nvSpPr>
        <p:spPr>
          <a:xfrm rot="5400000">
            <a:off x="5243409" y="3716751"/>
            <a:ext cx="418832"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18" name="Flowchart: Magnetic Disk 17"/>
          <p:cNvSpPr/>
          <p:nvPr/>
        </p:nvSpPr>
        <p:spPr>
          <a:xfrm>
            <a:off x="4635943" y="3880338"/>
            <a:ext cx="4380166" cy="563773"/>
          </a:xfrm>
          <a:prstGeom prst="flowChartMagneticDisk">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smtClean="0">
                <a:solidFill>
                  <a:schemeClr val="tx1"/>
                </a:solidFill>
              </a:rPr>
              <a:t>“Normal” PFS</a:t>
            </a:r>
          </a:p>
        </p:txBody>
      </p:sp>
      <p:sp>
        <p:nvSpPr>
          <p:cNvPr id="22" name="Left Arrow 21"/>
          <p:cNvSpPr/>
          <p:nvPr/>
        </p:nvSpPr>
        <p:spPr>
          <a:xfrm rot="-5400000">
            <a:off x="7465729" y="3246492"/>
            <a:ext cx="1231456"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3" name="Left Arrow 22"/>
          <p:cNvSpPr/>
          <p:nvPr/>
        </p:nvSpPr>
        <p:spPr>
          <a:xfrm rot="-5400000">
            <a:off x="7773183" y="3246492"/>
            <a:ext cx="1231456"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4" name="Left Arrow 23"/>
          <p:cNvSpPr/>
          <p:nvPr/>
        </p:nvSpPr>
        <p:spPr>
          <a:xfrm rot="-5400000">
            <a:off x="7183309" y="3246492"/>
            <a:ext cx="1231456" cy="179044"/>
          </a:xfrm>
          <a:prstGeom prst="lef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13" name="Rectangle 12"/>
          <p:cNvSpPr/>
          <p:nvPr/>
        </p:nvSpPr>
        <p:spPr>
          <a:xfrm>
            <a:off x="7179849" y="2077116"/>
            <a:ext cx="1836260" cy="723634"/>
          </a:xfrm>
          <a:prstGeom prst="rect">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“Normal” supercomputer</a:t>
            </a:r>
            <a:endParaRPr lang="en-US" dirty="0">
              <a:solidFill>
                <a:schemeClr val="tx1"/>
              </a:solidFill>
            </a:endParaRPr>
          </a:p>
        </p:txBody>
      </p:sp>
      <p:sp>
        <p:nvSpPr>
          <p:cNvPr id="25" name="Flowchart: Sequential Access Storage 24"/>
          <p:cNvSpPr/>
          <p:nvPr/>
        </p:nvSpPr>
        <p:spPr>
          <a:xfrm>
            <a:off x="7179849" y="1393980"/>
            <a:ext cx="1836260" cy="607468"/>
          </a:xfrm>
          <a:prstGeom prst="flowChartMagneticTape">
            <a:avLst/>
          </a:prstGeom>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dirty="0" smtClean="0">
                <a:solidFill>
                  <a:schemeClr val="tx1"/>
                </a:solidFill>
              </a:rPr>
              <a:t>Experiments</a:t>
            </a:r>
          </a:p>
        </p:txBody>
      </p:sp>
      <p:sp>
        <p:nvSpPr>
          <p:cNvPr id="27" name="Left-Right Arrow 26"/>
          <p:cNvSpPr/>
          <p:nvPr/>
        </p:nvSpPr>
        <p:spPr>
          <a:xfrm>
            <a:off x="6733841" y="2257063"/>
            <a:ext cx="702891" cy="181870"/>
          </a:xfrm>
          <a:prstGeom prst="leftRigh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
        <p:nvSpPr>
          <p:cNvPr id="28" name="Left-Right Arrow 27"/>
          <p:cNvSpPr/>
          <p:nvPr/>
        </p:nvSpPr>
        <p:spPr>
          <a:xfrm>
            <a:off x="6733308" y="1641417"/>
            <a:ext cx="703425" cy="181870"/>
          </a:xfrm>
          <a:prstGeom prst="leftRightArrow">
            <a:avLst/>
          </a:prstGeom>
          <a:solidFill>
            <a:schemeClr val="bg1"/>
          </a:solidFill>
          <a:ln w="12700">
            <a:solidFill>
              <a:schemeClr val="tx2"/>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smtClean="0">
              <a:solidFill>
                <a:schemeClr val="tx1"/>
              </a:solidFill>
            </a:endParaRPr>
          </a:p>
        </p:txBody>
      </p:sp>
    </p:spTree>
    <p:extLst>
      <p:ext uri="{BB962C8B-B14F-4D97-AF65-F5344CB8AC3E}">
        <p14:creationId xmlns:p14="http://schemas.microsoft.com/office/powerpoint/2010/main" val="42896002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3" name="Content Placeholder 2"/>
          <p:cNvSpPr>
            <a:spLocks noGrp="1"/>
          </p:cNvSpPr>
          <p:nvPr>
            <p:ph idx="1"/>
          </p:nvPr>
        </p:nvSpPr>
        <p:spPr>
          <a:xfrm>
            <a:off x="457201" y="1274996"/>
            <a:ext cx="8372901" cy="3538423"/>
          </a:xfrm>
        </p:spPr>
        <p:txBody>
          <a:bodyPr/>
          <a:lstStyle/>
          <a:p>
            <a:r>
              <a:rPr lang="en-US" dirty="0" smtClean="0"/>
              <a:t>Thanks to the organizers</a:t>
            </a:r>
          </a:p>
          <a:p>
            <a:endParaRPr lang="en-US" dirty="0" smtClean="0"/>
          </a:p>
          <a:p>
            <a:r>
              <a:rPr lang="en-US" dirty="0" smtClean="0"/>
              <a:t>Code and guides:</a:t>
            </a:r>
          </a:p>
          <a:p>
            <a:pPr lvl="1"/>
            <a:r>
              <a:rPr lang="en-US" dirty="0" smtClean="0"/>
              <a:t>CANDLE GitHub: https</a:t>
            </a:r>
            <a:r>
              <a:rPr lang="en-US" dirty="0"/>
              <a:t>://</a:t>
            </a:r>
            <a:r>
              <a:rPr lang="en-US" dirty="0" smtClean="0"/>
              <a:t>github.com/ECP-CANDLE</a:t>
            </a:r>
            <a:endParaRPr lang="en-US" dirty="0"/>
          </a:p>
          <a:p>
            <a:pPr lvl="1"/>
            <a:r>
              <a:rPr lang="en-US" dirty="0" smtClean="0"/>
              <a:t>Swift/T </a:t>
            </a:r>
            <a:r>
              <a:rPr lang="en-US" dirty="0"/>
              <a:t>Home: http://</a:t>
            </a:r>
            <a:r>
              <a:rPr lang="en-US" dirty="0" smtClean="0"/>
              <a:t>swift-lang.org/Swift-T</a:t>
            </a:r>
          </a:p>
          <a:p>
            <a:pPr lvl="1"/>
            <a:r>
              <a:rPr lang="en-US" dirty="0"/>
              <a:t>EMEWS Tutorial: </a:t>
            </a:r>
            <a:r>
              <a:rPr lang="en-US" dirty="0" smtClean="0"/>
              <a:t>http://emews.org</a:t>
            </a:r>
          </a:p>
          <a:p>
            <a:endParaRPr lang="en-US" dirty="0"/>
          </a:p>
          <a:p>
            <a:r>
              <a:rPr lang="en-US" sz="1400" dirty="0"/>
              <a:t>This research was supported by the Exascale Computing Project (17-SC-20-SC), a joint project of the U.S. Department of Energy’s Office of Science and National Nuclear Security Administration, responsible for delivering a capable exascale ecosystem, including software, applications, and hardware technology, to support the nation’s exascale computing </a:t>
            </a:r>
            <a:r>
              <a:rPr lang="en-US" sz="1400" dirty="0" smtClean="0"/>
              <a:t>imperative.</a:t>
            </a:r>
            <a:endParaRPr lang="en-US" sz="1400" dirty="0"/>
          </a:p>
          <a:p>
            <a:endParaRPr lang="en-US" dirty="0"/>
          </a:p>
        </p:txBody>
      </p:sp>
      <p:sp>
        <p:nvSpPr>
          <p:cNvPr id="4" name="Text Placeholder 3"/>
          <p:cNvSpPr>
            <a:spLocks noGrp="1"/>
          </p:cNvSpPr>
          <p:nvPr>
            <p:ph type="body" sz="quarter" idx="12"/>
          </p:nvPr>
        </p:nvSpPr>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59</a:t>
            </a:fld>
            <a:endParaRPr lang="en-US" dirty="0"/>
          </a:p>
        </p:txBody>
      </p:sp>
    </p:spTree>
    <p:extLst>
      <p:ext uri="{BB962C8B-B14F-4D97-AF65-F5344CB8AC3E}">
        <p14:creationId xmlns:p14="http://schemas.microsoft.com/office/powerpoint/2010/main" val="39967884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prstClr val="black"/>
                </a:solidFill>
              </a:rPr>
              <a:t>CANDLE </a:t>
            </a:r>
            <a:r>
              <a:rPr lang="en-US" dirty="0" smtClean="0">
                <a:solidFill>
                  <a:prstClr val="black"/>
                </a:solidFill>
              </a:rPr>
              <a:t>Goals</a:t>
            </a:r>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solidFill>
                  <a:srgbClr val="FFFFFF">
                    <a:lumMod val="50000"/>
                  </a:srgbClr>
                </a:solidFill>
              </a:rPr>
              <a:pPr/>
              <a:t>6</a:t>
            </a:fld>
            <a:endParaRPr lang="en-US" dirty="0">
              <a:solidFill>
                <a:srgbClr val="FFFFFF">
                  <a:lumMod val="50000"/>
                </a:srgbClr>
              </a:solidFill>
            </a:endParaRPr>
          </a:p>
        </p:txBody>
      </p:sp>
      <p:sp>
        <p:nvSpPr>
          <p:cNvPr id="7" name="Content Placeholder 6"/>
          <p:cNvSpPr>
            <a:spLocks noGrp="1"/>
          </p:cNvSpPr>
          <p:nvPr>
            <p:ph idx="1"/>
          </p:nvPr>
        </p:nvSpPr>
        <p:spPr/>
        <p:txBody>
          <a:bodyPr/>
          <a:lstStyle/>
          <a:p>
            <a:pPr>
              <a:lnSpc>
                <a:spcPct val="90000"/>
              </a:lnSpc>
            </a:pPr>
            <a:r>
              <a:rPr lang="en-US" sz="1600" dirty="0" smtClean="0">
                <a:solidFill>
                  <a:prstClr val="black"/>
                </a:solidFill>
              </a:rPr>
              <a:t>Develop </a:t>
            </a:r>
            <a:r>
              <a:rPr lang="en-US" sz="1600" dirty="0">
                <a:solidFill>
                  <a:prstClr val="black"/>
                </a:solidFill>
              </a:rPr>
              <a:t>an </a:t>
            </a:r>
            <a:r>
              <a:rPr lang="en-US" sz="1600" dirty="0" smtClean="0">
                <a:solidFill>
                  <a:prstClr val="black"/>
                </a:solidFill>
              </a:rPr>
              <a:t>exascale </a:t>
            </a:r>
            <a:r>
              <a:rPr lang="en-US" sz="1600" dirty="0">
                <a:solidFill>
                  <a:prstClr val="black"/>
                </a:solidFill>
              </a:rPr>
              <a:t>deep </a:t>
            </a:r>
            <a:r>
              <a:rPr lang="en-US" sz="1600" dirty="0" smtClean="0">
                <a:solidFill>
                  <a:prstClr val="black"/>
                </a:solidFill>
              </a:rPr>
              <a:t>learning </a:t>
            </a:r>
            <a:r>
              <a:rPr lang="en-US" sz="1600" dirty="0">
                <a:solidFill>
                  <a:prstClr val="black"/>
                </a:solidFill>
              </a:rPr>
              <a:t>environment for cancer</a:t>
            </a:r>
          </a:p>
          <a:p>
            <a:pPr>
              <a:lnSpc>
                <a:spcPct val="90000"/>
              </a:lnSpc>
            </a:pPr>
            <a:endParaRPr lang="en-US" sz="1600" dirty="0">
              <a:solidFill>
                <a:prstClr val="black"/>
              </a:solidFill>
            </a:endParaRPr>
          </a:p>
          <a:p>
            <a:pPr>
              <a:lnSpc>
                <a:spcPct val="90000"/>
              </a:lnSpc>
            </a:pPr>
            <a:r>
              <a:rPr lang="en-US" sz="1600" dirty="0">
                <a:solidFill>
                  <a:prstClr val="black"/>
                </a:solidFill>
              </a:rPr>
              <a:t>Building on open source </a:t>
            </a:r>
            <a:r>
              <a:rPr lang="en-US" sz="1600" dirty="0" smtClean="0">
                <a:solidFill>
                  <a:prstClr val="black"/>
                </a:solidFill>
              </a:rPr>
              <a:t>deep </a:t>
            </a:r>
            <a:r>
              <a:rPr lang="en-US" sz="1600" dirty="0">
                <a:solidFill>
                  <a:prstClr val="black"/>
                </a:solidFill>
              </a:rPr>
              <a:t>learning frameworks</a:t>
            </a:r>
          </a:p>
          <a:p>
            <a:pPr>
              <a:lnSpc>
                <a:spcPct val="90000"/>
              </a:lnSpc>
            </a:pPr>
            <a:endParaRPr lang="en-US" sz="1600" dirty="0">
              <a:solidFill>
                <a:prstClr val="black"/>
              </a:solidFill>
            </a:endParaRPr>
          </a:p>
          <a:p>
            <a:pPr>
              <a:lnSpc>
                <a:spcPct val="90000"/>
              </a:lnSpc>
            </a:pPr>
            <a:r>
              <a:rPr lang="en-US" sz="1600" dirty="0">
                <a:solidFill>
                  <a:prstClr val="black"/>
                </a:solidFill>
              </a:rPr>
              <a:t>Optimization for </a:t>
            </a:r>
            <a:r>
              <a:rPr lang="en-US" sz="1600" dirty="0" smtClean="0">
                <a:solidFill>
                  <a:prstClr val="black"/>
                </a:solidFill>
              </a:rPr>
              <a:t>CORAL and </a:t>
            </a:r>
            <a:r>
              <a:rPr lang="en-US" sz="1600" dirty="0">
                <a:solidFill>
                  <a:prstClr val="black"/>
                </a:solidFill>
              </a:rPr>
              <a:t>exascale platforms</a:t>
            </a:r>
          </a:p>
          <a:p>
            <a:pPr>
              <a:lnSpc>
                <a:spcPct val="90000"/>
              </a:lnSpc>
            </a:pPr>
            <a:endParaRPr lang="en-US" sz="1600" dirty="0">
              <a:solidFill>
                <a:prstClr val="black"/>
              </a:solidFill>
            </a:endParaRPr>
          </a:p>
          <a:p>
            <a:pPr>
              <a:lnSpc>
                <a:spcPct val="90000"/>
              </a:lnSpc>
            </a:pPr>
            <a:r>
              <a:rPr lang="en-US" sz="1600" dirty="0">
                <a:solidFill>
                  <a:prstClr val="black"/>
                </a:solidFill>
              </a:rPr>
              <a:t>Support all three pilot </a:t>
            </a:r>
            <a:r>
              <a:rPr lang="en-US" sz="1600" dirty="0" smtClean="0">
                <a:solidFill>
                  <a:prstClr val="black"/>
                </a:solidFill>
              </a:rPr>
              <a:t>project needs </a:t>
            </a:r>
            <a:r>
              <a:rPr lang="en-US" sz="1600" dirty="0">
                <a:solidFill>
                  <a:prstClr val="black"/>
                </a:solidFill>
              </a:rPr>
              <a:t>for deep </a:t>
            </a:r>
            <a:r>
              <a:rPr lang="en-US" sz="1600" dirty="0" smtClean="0">
                <a:solidFill>
                  <a:prstClr val="black"/>
                </a:solidFill>
              </a:rPr>
              <a:t>learning</a:t>
            </a:r>
            <a:endParaRPr lang="en-US" sz="1600" dirty="0">
              <a:solidFill>
                <a:prstClr val="black"/>
              </a:solidFill>
            </a:endParaRPr>
          </a:p>
          <a:p>
            <a:pPr>
              <a:lnSpc>
                <a:spcPct val="90000"/>
              </a:lnSpc>
            </a:pPr>
            <a:endParaRPr lang="en-US" sz="1600" dirty="0">
              <a:solidFill>
                <a:prstClr val="black"/>
              </a:solidFill>
            </a:endParaRPr>
          </a:p>
          <a:p>
            <a:pPr>
              <a:lnSpc>
                <a:spcPct val="90000"/>
              </a:lnSpc>
            </a:pPr>
            <a:r>
              <a:rPr lang="en-US" sz="1600" dirty="0">
                <a:solidFill>
                  <a:prstClr val="black"/>
                </a:solidFill>
              </a:rPr>
              <a:t>Collaborate with DOE computing centers, HPC vendors and ECP co-design and software technology projects </a:t>
            </a:r>
            <a:endParaRPr lang="en-US" sz="1600" dirty="0" smtClean="0">
              <a:solidFill>
                <a:prstClr val="black"/>
              </a:solidFill>
            </a:endParaRPr>
          </a:p>
          <a:p>
            <a:pPr>
              <a:lnSpc>
                <a:spcPct val="90000"/>
              </a:lnSpc>
            </a:pPr>
            <a:endParaRPr lang="en-US" sz="1600" dirty="0" smtClean="0"/>
          </a:p>
          <a:p>
            <a:pPr>
              <a:lnSpc>
                <a:spcPct val="90000"/>
              </a:lnSpc>
            </a:pPr>
            <a:r>
              <a:rPr lang="en-US" sz="1600" dirty="0" smtClean="0"/>
              <a:t>Mission statement: Enable </a:t>
            </a:r>
            <a:r>
              <a:rPr lang="en-US" sz="1600" dirty="0"/>
              <a:t>the most challenging deep learning problems in </a:t>
            </a:r>
            <a:r>
              <a:rPr lang="en-US" sz="1600" dirty="0" smtClean="0"/>
              <a:t>cancer </a:t>
            </a:r>
            <a:r>
              <a:rPr lang="en-US" sz="1600" dirty="0"/>
              <a:t>research to run on the most capable supercomputers in the </a:t>
            </a:r>
            <a:r>
              <a:rPr lang="en-US" sz="1600" dirty="0" smtClean="0"/>
              <a:t>DOE</a:t>
            </a:r>
          </a:p>
          <a:p>
            <a:pPr>
              <a:lnSpc>
                <a:spcPct val="90000"/>
              </a:lnSpc>
            </a:pPr>
            <a:endParaRPr lang="en-US" sz="1600" dirty="0"/>
          </a:p>
        </p:txBody>
      </p:sp>
    </p:spTree>
    <p:extLst>
      <p:ext uri="{BB962C8B-B14F-4D97-AF65-F5344CB8AC3E}">
        <p14:creationId xmlns:p14="http://schemas.microsoft.com/office/powerpoint/2010/main" val="19821330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60</a:t>
            </a:fld>
            <a:endParaRPr lang="en-US" dirty="0"/>
          </a:p>
        </p:txBody>
      </p:sp>
    </p:spTree>
    <p:extLst>
      <p:ext uri="{BB962C8B-B14F-4D97-AF65-F5344CB8AC3E}">
        <p14:creationId xmlns:p14="http://schemas.microsoft.com/office/powerpoint/2010/main" val="39014070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Driving integration </a:t>
            </a:r>
            <a:r>
              <a:rPr lang="en-US" dirty="0"/>
              <a:t>of Simulation, Data Analytics and Machine Learning</a:t>
            </a:r>
          </a:p>
        </p:txBody>
      </p:sp>
      <p:sp>
        <p:nvSpPr>
          <p:cNvPr id="3" name="Content Placeholder 2"/>
          <p:cNvSpPr>
            <a:spLocks noGrp="1"/>
          </p:cNvSpPr>
          <p:nvPr>
            <p:ph idx="1"/>
          </p:nvPr>
        </p:nvSpPr>
        <p:spPr/>
        <p:txBody>
          <a:bodyPr/>
          <a:lstStyle/>
          <a:p>
            <a:endParaRPr lang="en-US" dirty="0"/>
          </a:p>
        </p:txBody>
      </p:sp>
      <p:sp>
        <p:nvSpPr>
          <p:cNvPr id="4" name="Text Placeholder 3"/>
          <p:cNvSpPr>
            <a:spLocks noGrp="1"/>
          </p:cNvSpPr>
          <p:nvPr>
            <p:ph type="body" sz="quarter" idx="12"/>
          </p:nvPr>
        </p:nvSpPr>
        <p:spPr/>
        <p:txBody>
          <a:bodyPr/>
          <a:lstStyle/>
          <a:p>
            <a:endParaRPr lang="en-US"/>
          </a:p>
        </p:txBody>
      </p:sp>
      <p:sp>
        <p:nvSpPr>
          <p:cNvPr id="5" name="Slide Number Placeholder 4"/>
          <p:cNvSpPr>
            <a:spLocks noGrp="1"/>
          </p:cNvSpPr>
          <p:nvPr>
            <p:ph type="sldNum" sz="quarter" idx="13"/>
          </p:nvPr>
        </p:nvSpPr>
        <p:spPr/>
        <p:txBody>
          <a:bodyPr/>
          <a:lstStyle/>
          <a:p>
            <a:fld id="{AEFAAC5A-9C4F-4278-920D-DF2BAB595749}" type="slidenum">
              <a:rPr lang="en-US" smtClean="0"/>
              <a:pPr/>
              <a:t>7</a:t>
            </a:fld>
            <a:endParaRPr lang="en-US" dirty="0"/>
          </a:p>
        </p:txBody>
      </p:sp>
      <p:grpSp>
        <p:nvGrpSpPr>
          <p:cNvPr id="6" name="Group 5"/>
          <p:cNvGrpSpPr/>
          <p:nvPr/>
        </p:nvGrpSpPr>
        <p:grpSpPr>
          <a:xfrm>
            <a:off x="1321798" y="1352438"/>
            <a:ext cx="5358702" cy="3493661"/>
            <a:chOff x="1321798" y="1769063"/>
            <a:chExt cx="5358702" cy="4658215"/>
          </a:xfrm>
        </p:grpSpPr>
        <p:sp>
          <p:nvSpPr>
            <p:cNvPr id="8" name="Oval 7"/>
            <p:cNvSpPr/>
            <p:nvPr/>
          </p:nvSpPr>
          <p:spPr>
            <a:xfrm>
              <a:off x="2974312" y="3550611"/>
              <a:ext cx="2993465" cy="2876667"/>
            </a:xfrm>
            <a:prstGeom prst="ellipse">
              <a:avLst/>
            </a:prstGeom>
            <a:solidFill>
              <a:srgbClr val="D3DBDF"/>
            </a:solidFill>
            <a:ln>
              <a:noFill/>
            </a:ln>
            <a:effectLst/>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r>
                <a:rPr lang="en-US" sz="2400" b="1" dirty="0">
                  <a:solidFill>
                    <a:srgbClr val="000090"/>
                  </a:solidFill>
                </a:rPr>
                <a:t>Deep</a:t>
              </a:r>
            </a:p>
            <a:p>
              <a:pPr algn="ctr" defTabSz="914400"/>
              <a:r>
                <a:rPr lang="en-US" sz="2400" b="1" dirty="0">
                  <a:solidFill>
                    <a:srgbClr val="000090"/>
                  </a:solidFill>
                </a:rPr>
                <a:t>Learning</a:t>
              </a:r>
            </a:p>
          </p:txBody>
        </p:sp>
        <p:sp>
          <p:nvSpPr>
            <p:cNvPr id="9" name="Oval 8"/>
            <p:cNvSpPr/>
            <p:nvPr/>
          </p:nvSpPr>
          <p:spPr>
            <a:xfrm>
              <a:off x="1321798" y="2018349"/>
              <a:ext cx="2993465" cy="2876667"/>
            </a:xfrm>
            <a:prstGeom prst="ellipse">
              <a:avLst/>
            </a:prstGeom>
            <a:solidFill>
              <a:srgbClr val="D3DBDF"/>
            </a:solidFill>
            <a:ln>
              <a:noFill/>
            </a:ln>
            <a:effectLst/>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r>
                <a:rPr lang="en-US" sz="2400" b="1" dirty="0">
                  <a:solidFill>
                    <a:srgbClr val="000090"/>
                  </a:solidFill>
                </a:rPr>
                <a:t>Large-Scale</a:t>
              </a:r>
            </a:p>
            <a:p>
              <a:pPr algn="ctr" defTabSz="914400"/>
              <a:r>
                <a:rPr lang="en-US" sz="2400" b="1" dirty="0">
                  <a:solidFill>
                    <a:srgbClr val="000090"/>
                  </a:solidFill>
                </a:rPr>
                <a:t>Numerical </a:t>
              </a:r>
            </a:p>
            <a:p>
              <a:pPr algn="ctr" defTabSz="914400"/>
              <a:r>
                <a:rPr lang="en-US" sz="2400" b="1" dirty="0">
                  <a:solidFill>
                    <a:srgbClr val="000090"/>
                  </a:solidFill>
                </a:rPr>
                <a:t>Simulation</a:t>
              </a:r>
            </a:p>
          </p:txBody>
        </p:sp>
        <p:sp>
          <p:nvSpPr>
            <p:cNvPr id="7" name="Oval 6"/>
            <p:cNvSpPr/>
            <p:nvPr/>
          </p:nvSpPr>
          <p:spPr>
            <a:xfrm>
              <a:off x="3687035" y="1769063"/>
              <a:ext cx="2993465" cy="2876667"/>
            </a:xfrm>
            <a:prstGeom prst="ellipse">
              <a:avLst/>
            </a:prstGeom>
            <a:solidFill>
              <a:srgbClr val="D3DBDF"/>
            </a:solidFill>
            <a:ln>
              <a:noFill/>
            </a:ln>
            <a:effectLst/>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r>
                <a:rPr lang="en-US" sz="2400" b="1" dirty="0">
                  <a:solidFill>
                    <a:srgbClr val="000090"/>
                  </a:solidFill>
                </a:rPr>
                <a:t>Scalable </a:t>
              </a:r>
            </a:p>
            <a:p>
              <a:pPr algn="ctr" defTabSz="914400"/>
              <a:r>
                <a:rPr lang="en-US" sz="2400" b="1" dirty="0">
                  <a:solidFill>
                    <a:srgbClr val="000090"/>
                  </a:solidFill>
                </a:rPr>
                <a:t>Data Analytics</a:t>
              </a:r>
            </a:p>
            <a:p>
              <a:pPr algn="ctr" defTabSz="914400"/>
              <a:endParaRPr lang="en-US" sz="2400" b="1" dirty="0">
                <a:solidFill>
                  <a:prstClr val="white"/>
                </a:solidFill>
              </a:endParaRPr>
            </a:p>
          </p:txBody>
        </p:sp>
      </p:grpSp>
      <p:sp>
        <p:nvSpPr>
          <p:cNvPr id="10" name="TextBox 9"/>
          <p:cNvSpPr txBox="1"/>
          <p:nvPr/>
        </p:nvSpPr>
        <p:spPr>
          <a:xfrm>
            <a:off x="6293098" y="1569171"/>
            <a:ext cx="2850919" cy="923283"/>
          </a:xfrm>
          <a:prstGeom prst="rect">
            <a:avLst/>
          </a:prstGeom>
          <a:noFill/>
          <a:ln>
            <a:noFill/>
          </a:ln>
        </p:spPr>
        <p:txBody>
          <a:bodyPr wrap="square" lIns="91392" tIns="45697" rIns="91392" bIns="45697" rtlCol="0">
            <a:spAutoFit/>
          </a:bodyPr>
          <a:lstStyle/>
          <a:p>
            <a:pPr algn="ctr" defTabSz="914400"/>
            <a:r>
              <a:rPr lang="en-US" b="1" dirty="0">
                <a:solidFill>
                  <a:srgbClr val="008000"/>
                </a:solidFill>
              </a:rPr>
              <a:t>CORAL Supercomputers</a:t>
            </a:r>
          </a:p>
          <a:p>
            <a:pPr algn="ctr" defTabSz="914400"/>
            <a:r>
              <a:rPr lang="en-US" b="1" dirty="0">
                <a:solidFill>
                  <a:srgbClr val="008000"/>
                </a:solidFill>
              </a:rPr>
              <a:t>and Exascale Systems</a:t>
            </a:r>
          </a:p>
        </p:txBody>
      </p:sp>
      <p:cxnSp>
        <p:nvCxnSpPr>
          <p:cNvPr id="11" name="Straight Arrow Connector 10"/>
          <p:cNvCxnSpPr/>
          <p:nvPr/>
        </p:nvCxnSpPr>
        <p:spPr>
          <a:xfrm flipH="1">
            <a:off x="6168355" y="2294546"/>
            <a:ext cx="1438826" cy="1189742"/>
          </a:xfrm>
          <a:prstGeom prst="straightConnector1">
            <a:avLst/>
          </a:prstGeom>
          <a:ln>
            <a:solidFill>
              <a:srgbClr val="008000"/>
            </a:solidFill>
            <a:tailEnd type="arrow"/>
          </a:ln>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1762387" y="1807636"/>
            <a:ext cx="2125230" cy="1545237"/>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endParaRPr lang="en-US">
              <a:solidFill>
                <a:prstClr val="white"/>
              </a:solidFill>
            </a:endParaRPr>
          </a:p>
        </p:txBody>
      </p:sp>
      <p:sp>
        <p:nvSpPr>
          <p:cNvPr id="13" name="TextBox 12"/>
          <p:cNvSpPr txBox="1"/>
          <p:nvPr/>
        </p:nvSpPr>
        <p:spPr>
          <a:xfrm>
            <a:off x="301004" y="1105428"/>
            <a:ext cx="1351620" cy="923283"/>
          </a:xfrm>
          <a:prstGeom prst="rect">
            <a:avLst/>
          </a:prstGeom>
          <a:solidFill>
            <a:schemeClr val="bg1"/>
          </a:solidFill>
        </p:spPr>
        <p:txBody>
          <a:bodyPr wrap="none" lIns="91392" tIns="45697" rIns="91392" bIns="45697" rtlCol="0">
            <a:spAutoFit/>
          </a:bodyPr>
          <a:lstStyle/>
          <a:p>
            <a:pPr algn="ctr" defTabSz="914400"/>
            <a:r>
              <a:rPr lang="en-US" b="1">
                <a:solidFill>
                  <a:srgbClr val="FF0000"/>
                </a:solidFill>
              </a:rPr>
              <a:t>Traditional</a:t>
            </a:r>
          </a:p>
          <a:p>
            <a:pPr algn="ctr" defTabSz="914400"/>
            <a:r>
              <a:rPr lang="en-US" b="1">
                <a:solidFill>
                  <a:srgbClr val="FF0000"/>
                </a:solidFill>
              </a:rPr>
              <a:t>HPC</a:t>
            </a:r>
          </a:p>
          <a:p>
            <a:pPr algn="ctr" defTabSz="914400"/>
            <a:r>
              <a:rPr lang="en-US" b="1">
                <a:solidFill>
                  <a:srgbClr val="FF0000"/>
                </a:solidFill>
              </a:rPr>
              <a:t>Systems</a:t>
            </a:r>
          </a:p>
        </p:txBody>
      </p:sp>
      <p:cxnSp>
        <p:nvCxnSpPr>
          <p:cNvPr id="14" name="Straight Arrow Connector 13"/>
          <p:cNvCxnSpPr/>
          <p:nvPr/>
        </p:nvCxnSpPr>
        <p:spPr>
          <a:xfrm>
            <a:off x="984865" y="1807635"/>
            <a:ext cx="777524" cy="592827"/>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1854438" y="1399460"/>
            <a:ext cx="4313917" cy="2789201"/>
          </a:xfrm>
          <a:prstGeom prst="rect">
            <a:avLst/>
          </a:prstGeom>
          <a:noFill/>
          <a:ln w="38100" cmpd="sng">
            <a:solidFill>
              <a:srgbClr val="008000"/>
            </a:solidFill>
          </a:ln>
        </p:spPr>
        <p:style>
          <a:lnRef idx="1">
            <a:schemeClr val="accent1"/>
          </a:lnRef>
          <a:fillRef idx="3">
            <a:schemeClr val="accent1"/>
          </a:fillRef>
          <a:effectRef idx="2">
            <a:schemeClr val="accent1"/>
          </a:effectRef>
          <a:fontRef idx="minor">
            <a:schemeClr val="lt1"/>
          </a:fontRef>
        </p:style>
        <p:txBody>
          <a:bodyPr lIns="91392" tIns="45697" rIns="91392" bIns="45697" rtlCol="0" anchor="ctr"/>
          <a:lstStyle/>
          <a:p>
            <a:pPr algn="ctr" defTabSz="914400"/>
            <a:endParaRPr lang="en-US">
              <a:solidFill>
                <a:srgbClr val="008000"/>
              </a:solidFill>
            </a:endParaRPr>
          </a:p>
        </p:txBody>
      </p:sp>
    </p:spTree>
    <p:extLst>
      <p:ext uri="{BB962C8B-B14F-4D97-AF65-F5344CB8AC3E}">
        <p14:creationId xmlns:p14="http://schemas.microsoft.com/office/powerpoint/2010/main" val="20927337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CANDLE Software </a:t>
            </a:r>
            <a:r>
              <a:rPr lang="en-US" dirty="0" smtClean="0"/>
              <a:t>Stack</a:t>
            </a:r>
            <a:endParaRPr lang="en-US" dirty="0"/>
          </a:p>
        </p:txBody>
      </p:sp>
      <p:sp>
        <p:nvSpPr>
          <p:cNvPr id="4" name="Text Placeholder 3"/>
          <p:cNvSpPr>
            <a:spLocks noGrp="1"/>
          </p:cNvSpPr>
          <p:nvPr>
            <p:ph type="body" sz="quarter" idx="12"/>
          </p:nvPr>
        </p:nvSpPr>
        <p:spPr>
          <a:xfrm>
            <a:off x="457201" y="1004752"/>
            <a:ext cx="4730097" cy="374786"/>
          </a:xfrm>
        </p:spPr>
        <p:txBody>
          <a:bodyPr/>
          <a:lstStyle/>
          <a:p>
            <a:endParaRPr lang="en-US" dirty="0"/>
          </a:p>
        </p:txBody>
      </p:sp>
      <p:sp>
        <p:nvSpPr>
          <p:cNvPr id="5" name="Slide Number Placeholder 4"/>
          <p:cNvSpPr>
            <a:spLocks noGrp="1"/>
          </p:cNvSpPr>
          <p:nvPr>
            <p:ph type="sldNum" sz="quarter" idx="13"/>
          </p:nvPr>
        </p:nvSpPr>
        <p:spPr/>
        <p:txBody>
          <a:bodyPr/>
          <a:lstStyle/>
          <a:p>
            <a:fld id="{AEFAAC5A-9C4F-4278-920D-DF2BAB595749}" type="slidenum">
              <a:rPr lang="en-US" smtClean="0"/>
              <a:pPr/>
              <a:t>8</a:t>
            </a:fld>
            <a:endParaRPr lang="en-US" dirty="0"/>
          </a:p>
        </p:txBody>
      </p:sp>
      <p:sp>
        <p:nvSpPr>
          <p:cNvPr id="7" name="Rectangle 6"/>
          <p:cNvSpPr/>
          <p:nvPr/>
        </p:nvSpPr>
        <p:spPr>
          <a:xfrm>
            <a:off x="404307" y="1059525"/>
            <a:ext cx="5729111" cy="846667"/>
          </a:xfrm>
          <a:prstGeom prst="rect">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dirty="0">
                <a:solidFill>
                  <a:prstClr val="black"/>
                </a:solidFill>
              </a:rPr>
              <a:t>Hyperparameter Sweeps, </a:t>
            </a:r>
          </a:p>
          <a:p>
            <a:pPr algn="ctr" defTabSz="457200"/>
            <a:r>
              <a:rPr lang="en-US" dirty="0">
                <a:solidFill>
                  <a:prstClr val="black"/>
                </a:solidFill>
              </a:rPr>
              <a:t>Data Management (e.g. DIGITS, Swift, etc.)</a:t>
            </a:r>
          </a:p>
        </p:txBody>
      </p:sp>
      <p:sp>
        <p:nvSpPr>
          <p:cNvPr id="8" name="Rectangle 7"/>
          <p:cNvSpPr/>
          <p:nvPr/>
        </p:nvSpPr>
        <p:spPr>
          <a:xfrm>
            <a:off x="404307" y="3967867"/>
            <a:ext cx="5729111" cy="846667"/>
          </a:xfrm>
          <a:prstGeom prst="rect">
            <a:avLst/>
          </a:prstGeom>
          <a:solidFill>
            <a:schemeClr val="accent4">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dirty="0">
                <a:solidFill>
                  <a:srgbClr val="000000"/>
                </a:solidFill>
              </a:rPr>
              <a:t>Architecture Specific Optimization Layer </a:t>
            </a:r>
          </a:p>
          <a:p>
            <a:pPr algn="ctr" defTabSz="457200"/>
            <a:r>
              <a:rPr lang="en-US" dirty="0">
                <a:solidFill>
                  <a:srgbClr val="000000"/>
                </a:solidFill>
              </a:rPr>
              <a:t>(e.g. cuDNN, MKL-DNN, etc.)</a:t>
            </a:r>
          </a:p>
        </p:txBody>
      </p:sp>
      <p:sp>
        <p:nvSpPr>
          <p:cNvPr id="9" name="Rectangle 8"/>
          <p:cNvSpPr/>
          <p:nvPr/>
        </p:nvSpPr>
        <p:spPr>
          <a:xfrm>
            <a:off x="404307" y="3002667"/>
            <a:ext cx="5729111" cy="846667"/>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dirty="0">
                <a:solidFill>
                  <a:srgbClr val="000000"/>
                </a:solidFill>
              </a:rPr>
              <a:t>Tensor/Graph Execution Engine </a:t>
            </a:r>
          </a:p>
          <a:p>
            <a:pPr algn="ctr" defTabSz="457200"/>
            <a:r>
              <a:rPr lang="en-US" dirty="0">
                <a:solidFill>
                  <a:srgbClr val="000000"/>
                </a:solidFill>
              </a:rPr>
              <a:t>(e.g. Theano, TensorFlow, LBANN-LL, etc.) </a:t>
            </a:r>
          </a:p>
        </p:txBody>
      </p:sp>
      <p:sp>
        <p:nvSpPr>
          <p:cNvPr id="10" name="Rectangle 9"/>
          <p:cNvSpPr/>
          <p:nvPr/>
        </p:nvSpPr>
        <p:spPr>
          <a:xfrm>
            <a:off x="404307" y="2020534"/>
            <a:ext cx="5729111" cy="846667"/>
          </a:xfrm>
          <a:prstGeom prst="rect">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dirty="0">
                <a:solidFill>
                  <a:srgbClr val="000000"/>
                </a:solidFill>
              </a:rPr>
              <a:t>Network description, Execution scripting API</a:t>
            </a:r>
          </a:p>
          <a:p>
            <a:pPr algn="ctr" defTabSz="457200"/>
            <a:r>
              <a:rPr lang="en-US" dirty="0">
                <a:solidFill>
                  <a:srgbClr val="000000"/>
                </a:solidFill>
              </a:rPr>
              <a:t>(e.g. Keras, Mocha)</a:t>
            </a:r>
            <a:endParaRPr lang="en-US" dirty="0">
              <a:solidFill>
                <a:prstClr val="white"/>
              </a:solidFill>
            </a:endParaRPr>
          </a:p>
        </p:txBody>
      </p:sp>
      <p:sp>
        <p:nvSpPr>
          <p:cNvPr id="11" name="TextBox 10"/>
          <p:cNvSpPr txBox="1"/>
          <p:nvPr/>
        </p:nvSpPr>
        <p:spPr>
          <a:xfrm>
            <a:off x="6285118" y="1303044"/>
            <a:ext cx="2022285" cy="584775"/>
          </a:xfrm>
          <a:prstGeom prst="rect">
            <a:avLst/>
          </a:prstGeom>
          <a:noFill/>
        </p:spPr>
        <p:txBody>
          <a:bodyPr wrap="none" rtlCol="0">
            <a:spAutoFit/>
          </a:bodyPr>
          <a:lstStyle/>
          <a:p>
            <a:pPr defTabSz="457200"/>
            <a:r>
              <a:rPr lang="en-US" sz="3200" b="1" dirty="0">
                <a:solidFill>
                  <a:schemeClr val="tx1">
                    <a:lumMod val="50000"/>
                  </a:schemeClr>
                </a:solidFill>
                <a:latin typeface="Bradley Hand Bold"/>
                <a:cs typeface="Bradley Hand Bold"/>
              </a:rPr>
              <a:t>Workflow</a:t>
            </a:r>
          </a:p>
        </p:txBody>
      </p:sp>
      <p:sp>
        <p:nvSpPr>
          <p:cNvPr id="12" name="TextBox 11"/>
          <p:cNvSpPr txBox="1"/>
          <p:nvPr/>
        </p:nvSpPr>
        <p:spPr>
          <a:xfrm>
            <a:off x="6285089" y="2301948"/>
            <a:ext cx="1960793" cy="584775"/>
          </a:xfrm>
          <a:prstGeom prst="rect">
            <a:avLst/>
          </a:prstGeom>
          <a:noFill/>
        </p:spPr>
        <p:txBody>
          <a:bodyPr wrap="none" rtlCol="0">
            <a:spAutoFit/>
          </a:bodyPr>
          <a:lstStyle/>
          <a:p>
            <a:pPr defTabSz="457200"/>
            <a:r>
              <a:rPr lang="en-US" sz="3200" b="1" dirty="0">
                <a:solidFill>
                  <a:schemeClr val="tx1">
                    <a:lumMod val="50000"/>
                  </a:schemeClr>
                </a:solidFill>
                <a:latin typeface="Bradley Hand Bold"/>
                <a:cs typeface="Bradley Hand Bold"/>
              </a:rPr>
              <a:t>Scripting</a:t>
            </a:r>
          </a:p>
        </p:txBody>
      </p:sp>
      <p:sp>
        <p:nvSpPr>
          <p:cNvPr id="13" name="TextBox 12"/>
          <p:cNvSpPr txBox="1"/>
          <p:nvPr/>
        </p:nvSpPr>
        <p:spPr>
          <a:xfrm>
            <a:off x="6285089" y="3269342"/>
            <a:ext cx="1550424" cy="584775"/>
          </a:xfrm>
          <a:prstGeom prst="rect">
            <a:avLst/>
          </a:prstGeom>
          <a:noFill/>
        </p:spPr>
        <p:txBody>
          <a:bodyPr wrap="none" rtlCol="0">
            <a:spAutoFit/>
          </a:bodyPr>
          <a:lstStyle/>
          <a:p>
            <a:pPr defTabSz="457200"/>
            <a:r>
              <a:rPr lang="en-US" sz="3200" b="1" dirty="0">
                <a:solidFill>
                  <a:schemeClr val="tx1">
                    <a:lumMod val="50000"/>
                  </a:schemeClr>
                </a:solidFill>
                <a:latin typeface="Bradley Hand Bold"/>
                <a:cs typeface="Bradley Hand Bold"/>
              </a:rPr>
              <a:t>Engine</a:t>
            </a:r>
          </a:p>
        </p:txBody>
      </p:sp>
      <p:sp>
        <p:nvSpPr>
          <p:cNvPr id="14" name="TextBox 13"/>
          <p:cNvSpPr txBox="1"/>
          <p:nvPr/>
        </p:nvSpPr>
        <p:spPr>
          <a:xfrm>
            <a:off x="6285089" y="4226748"/>
            <a:ext cx="2666114" cy="584775"/>
          </a:xfrm>
          <a:prstGeom prst="rect">
            <a:avLst/>
          </a:prstGeom>
          <a:noFill/>
        </p:spPr>
        <p:txBody>
          <a:bodyPr wrap="none" rtlCol="0">
            <a:spAutoFit/>
          </a:bodyPr>
          <a:lstStyle/>
          <a:p>
            <a:pPr defTabSz="457200"/>
            <a:r>
              <a:rPr lang="en-US" sz="3200" b="1" dirty="0">
                <a:solidFill>
                  <a:schemeClr val="tx1">
                    <a:lumMod val="50000"/>
                  </a:schemeClr>
                </a:solidFill>
                <a:latin typeface="Bradley Hand Bold"/>
                <a:cs typeface="Bradley Hand Bold"/>
              </a:rPr>
              <a:t>Optimization</a:t>
            </a:r>
          </a:p>
        </p:txBody>
      </p:sp>
    </p:spTree>
    <p:extLst>
      <p:ext uri="{BB962C8B-B14F-4D97-AF65-F5344CB8AC3E}">
        <p14:creationId xmlns:p14="http://schemas.microsoft.com/office/powerpoint/2010/main" val="3238479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CANDLE: Benchmarks</a:t>
            </a:r>
            <a:endParaRPr lang="en-US" dirty="0"/>
          </a:p>
        </p:txBody>
      </p:sp>
    </p:spTree>
    <p:extLst>
      <p:ext uri="{BB962C8B-B14F-4D97-AF65-F5344CB8AC3E}">
        <p14:creationId xmlns:p14="http://schemas.microsoft.com/office/powerpoint/2010/main" val="6373960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theme/theme1.xml><?xml version="1.0" encoding="utf-8"?>
<a:theme xmlns:a="http://schemas.openxmlformats.org/drawingml/2006/main" name="presentation_16x9">
  <a:themeElements>
    <a:clrScheme name="Argonne General Purpose Template">
      <a:dk1>
        <a:srgbClr val="47484A"/>
      </a:dk1>
      <a:lt1>
        <a:srgbClr val="FFFFFF"/>
      </a:lt1>
      <a:dk2>
        <a:srgbClr val="0082CA"/>
      </a:dk2>
      <a:lt2>
        <a:srgbClr val="ECAA00"/>
      </a:lt2>
      <a:accent1>
        <a:srgbClr val="7AB800"/>
      </a:accent1>
      <a:accent2>
        <a:srgbClr val="00609C"/>
      </a:accent2>
      <a:accent3>
        <a:srgbClr val="4D008C"/>
      </a:accent3>
      <a:accent4>
        <a:srgbClr val="FF7900"/>
      </a:accent4>
      <a:accent5>
        <a:srgbClr val="00A19C"/>
      </a:accent5>
      <a:accent6>
        <a:srgbClr val="CD202C"/>
      </a:accent6>
      <a:hlink>
        <a:srgbClr val="000000"/>
      </a:hlink>
      <a:folHlink>
        <a:srgbClr val="76777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lumMod val="20000"/>
            <a:lumOff val="80000"/>
          </a:schemeClr>
        </a:solidFill>
        <a:ln w="12700">
          <a:solidFill>
            <a:schemeClr val="tx2"/>
          </a:solidFill>
        </a:ln>
        <a:effectLst>
          <a:outerShdw blurRad="50800" dist="38100" dir="2700000" algn="tl" rotWithShape="0">
            <a:prstClr val="black">
              <a:alpha val="40000"/>
            </a:prstClr>
          </a:outerShdw>
        </a:effectLst>
      </a:spPr>
      <a:bodyPr rtlCol="0" anchor="ctr"/>
      <a:lstStyle>
        <a:defPPr algn="ctr">
          <a:defRPr dirty="0" smtClean="0">
            <a:solidFill>
              <a:schemeClr val="tx1"/>
            </a:solidFill>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presentation_4x3">
  <a:themeElements>
    <a:clrScheme name="Argonne General Purpose Template">
      <a:dk1>
        <a:srgbClr val="47484A"/>
      </a:dk1>
      <a:lt1>
        <a:srgbClr val="FFFFFF"/>
      </a:lt1>
      <a:dk2>
        <a:srgbClr val="0082CA"/>
      </a:dk2>
      <a:lt2>
        <a:srgbClr val="ECAA00"/>
      </a:lt2>
      <a:accent1>
        <a:srgbClr val="7AB800"/>
      </a:accent1>
      <a:accent2>
        <a:srgbClr val="00609C"/>
      </a:accent2>
      <a:accent3>
        <a:srgbClr val="4D008C"/>
      </a:accent3>
      <a:accent4>
        <a:srgbClr val="FF7900"/>
      </a:accent4>
      <a:accent5>
        <a:srgbClr val="00A19C"/>
      </a:accent5>
      <a:accent6>
        <a:srgbClr val="CD202C"/>
      </a:accent6>
      <a:hlink>
        <a:srgbClr val="000000"/>
      </a:hlink>
      <a:folHlink>
        <a:srgbClr val="76777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2402</TotalTime>
  <Words>3474</Words>
  <Application>Microsoft Office PowerPoint</Application>
  <PresentationFormat>On-screen Show (16:9)</PresentationFormat>
  <Paragraphs>757</Paragraphs>
  <Slides>60</Slides>
  <Notes>0</Notes>
  <HiddenSlides>0</HiddenSlides>
  <MMClips>0</MMClips>
  <ScaleCrop>false</ScaleCrop>
  <HeadingPairs>
    <vt:vector size="4" baseType="variant">
      <vt:variant>
        <vt:lpstr>Theme</vt:lpstr>
      </vt:variant>
      <vt:variant>
        <vt:i4>2</vt:i4>
      </vt:variant>
      <vt:variant>
        <vt:lpstr>Slide Titles</vt:lpstr>
      </vt:variant>
      <vt:variant>
        <vt:i4>60</vt:i4>
      </vt:variant>
    </vt:vector>
  </HeadingPairs>
  <TitlesOfParts>
    <vt:vector size="62" baseType="lpstr">
      <vt:lpstr>presentation_16x9</vt:lpstr>
      <vt:lpstr>presentation_4x3</vt:lpstr>
      <vt:lpstr>An Introduction to Scalable Deep Learning with CANDLE</vt:lpstr>
      <vt:lpstr>OUTLINE</vt:lpstr>
      <vt:lpstr>CANDLE TUTORIALS</vt:lpstr>
      <vt:lpstr>PowerPoint Presentation</vt:lpstr>
      <vt:lpstr>CANDLE</vt:lpstr>
      <vt:lpstr>CANDLE Goals</vt:lpstr>
      <vt:lpstr>Driving integration of Simulation, Data Analytics and Machine Learning</vt:lpstr>
      <vt:lpstr>CANDLE Software Stack</vt:lpstr>
      <vt:lpstr>PowerPoint Presentation</vt:lpstr>
      <vt:lpstr>P1B1: Autoencoder Compressed Representation for Gene Expression</vt:lpstr>
      <vt:lpstr>P1B1: Benchmark Specs Requirements</vt:lpstr>
      <vt:lpstr>P2B1: Autoencoder</vt:lpstr>
      <vt:lpstr>P2B1: Benchmark Specs Requirements </vt:lpstr>
      <vt:lpstr>P3B1: RNN-LSTM: Generative models for Path Reports</vt:lpstr>
      <vt:lpstr>P3B1: Benchmark Specs Requirements </vt:lpstr>
      <vt:lpstr>CANDLE benchmark spec</vt:lpstr>
      <vt:lpstr>CANDLE benchmark spec</vt:lpstr>
      <vt:lpstr>Example benchmark</vt:lpstr>
      <vt:lpstr>Original code</vt:lpstr>
      <vt:lpstr>Default model file </vt:lpstr>
      <vt:lpstr>Network specification</vt:lpstr>
      <vt:lpstr>Network specification</vt:lpstr>
      <vt:lpstr>Parsing command line input</vt:lpstr>
      <vt:lpstr>Modifying the model</vt:lpstr>
      <vt:lpstr>PowerPoint Presentation</vt:lpstr>
      <vt:lpstr>HANDS-ON TUTORIAL: BENCHMARKS</vt:lpstr>
      <vt:lpstr>PowerPoint Presentation</vt:lpstr>
      <vt:lpstr>CANDLE System Overview</vt:lpstr>
      <vt:lpstr>Parallelism strategies</vt:lpstr>
      <vt:lpstr>CANDLE Performance</vt:lpstr>
      <vt:lpstr>Load over time for search</vt:lpstr>
      <vt:lpstr>Ramp up / ramp down</vt:lpstr>
      <vt:lpstr>PowerPoint Presentation</vt:lpstr>
      <vt:lpstr>WHAT IS HYPERPARAMETER OPTIMIZATION </vt:lpstr>
      <vt:lpstr>Mathematical expression for hpo</vt:lpstr>
      <vt:lpstr>BASIC STRATEGIES </vt:lpstr>
      <vt:lpstr>Candle Hyperparameter learning</vt:lpstr>
      <vt:lpstr>PowerPoint Presentation</vt:lpstr>
      <vt:lpstr>Notes on requirements</vt:lpstr>
      <vt:lpstr>WORKFLOW support for ML frameworks</vt:lpstr>
      <vt:lpstr>The Swift programming model </vt:lpstr>
      <vt:lpstr>Language goals</vt:lpstr>
      <vt:lpstr>Swift syntax</vt:lpstr>
      <vt:lpstr>Centralized evaluation is a bottleneck at extreme scales </vt:lpstr>
      <vt:lpstr>Swift/T: Fully parallel evaluation                                  of complex scripts</vt:lpstr>
      <vt:lpstr>Swift/T: Enabling high-performance Scripted workflows</vt:lpstr>
      <vt:lpstr>Asynchronous Dynamic Load Balancer</vt:lpstr>
      <vt:lpstr>Swift/T: Enabling high-performance Scripted workflows</vt:lpstr>
      <vt:lpstr>PowerPoint Presentation</vt:lpstr>
      <vt:lpstr>EMEWS workflow structure</vt:lpstr>
      <vt:lpstr>EMEWS: Extreme-scale model exploration workflows in Swift/T</vt:lpstr>
      <vt:lpstr>Previous work on HPC workflows</vt:lpstr>
      <vt:lpstr>Summary of key system points</vt:lpstr>
      <vt:lpstr>PowerPoint Presentation</vt:lpstr>
      <vt:lpstr>HANDS-ON TUTORIAL: SUPERVISOR</vt:lpstr>
      <vt:lpstr>PowerPoint Presentation</vt:lpstr>
      <vt:lpstr>Directions for future work</vt:lpstr>
      <vt:lpstr>Idealized ML Supercomputer</vt:lpstr>
      <vt:lpstr>Thanks</vt:lpstr>
      <vt:lpstr>PowerPoint Presentation</vt:lpstr>
    </vt:vector>
  </TitlesOfParts>
  <Company>Argonne National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Abby Miesen</dc:creator>
  <cp:lastModifiedBy>Justin Wozniak</cp:lastModifiedBy>
  <cp:revision>120</cp:revision>
  <cp:lastPrinted>2017-11-28T23:46:34Z</cp:lastPrinted>
  <dcterms:created xsi:type="dcterms:W3CDTF">2015-11-17T20:01:38Z</dcterms:created>
  <dcterms:modified xsi:type="dcterms:W3CDTF">2018-02-06T18:36:54Z</dcterms:modified>
</cp:coreProperties>
</file>